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Lst>
  <p:sldSz cy="6858000" cx="12192000"/>
  <p:notesSz cx="6858000" cy="9144000"/>
  <p:embeddedFontLst>
    <p:embeddedFont>
      <p:font typeface="Poppins"/>
      <p:regular r:id="rId80"/>
      <p:bold r:id="rId81"/>
      <p:italic r:id="rId82"/>
      <p:boldItalic r:id="rId83"/>
    </p:embeddedFont>
    <p:embeddedFont>
      <p:font typeface="Century Gothic"/>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8" roundtripDataSignature="AMtx7miArZbmO6CM8ZuIXI25kRLcmrJ+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8570C17-9645-49E9-958F-D2DB74DFB5E8}">
  <a:tblStyle styleId="{58570C17-9645-49E9-958F-D2DB74DFB5E8}"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regular.fntdata"/><Relationship Id="rId83" Type="http://schemas.openxmlformats.org/officeDocument/2006/relationships/font" Target="fonts/Poppins-boldItalic.fntdata"/><Relationship Id="rId42" Type="http://schemas.openxmlformats.org/officeDocument/2006/relationships/slide" Target="slides/slide37.xml"/><Relationship Id="rId86" Type="http://schemas.openxmlformats.org/officeDocument/2006/relationships/font" Target="fonts/CenturyGothic-italic.fntdata"/><Relationship Id="rId41" Type="http://schemas.openxmlformats.org/officeDocument/2006/relationships/slide" Target="slides/slide36.xml"/><Relationship Id="rId85" Type="http://schemas.openxmlformats.org/officeDocument/2006/relationships/font" Target="fonts/CenturyGothic-bold.fntdata"/><Relationship Id="rId44" Type="http://schemas.openxmlformats.org/officeDocument/2006/relationships/slide" Target="slides/slide39.xml"/><Relationship Id="rId88" Type="http://customschemas.google.com/relationships/presentationmetadata" Target="metadata"/><Relationship Id="rId43" Type="http://schemas.openxmlformats.org/officeDocument/2006/relationships/slide" Target="slides/slide38.xml"/><Relationship Id="rId87" Type="http://schemas.openxmlformats.org/officeDocument/2006/relationships/font" Target="fonts/CenturyGothic-boldItalic.fnt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regular.fntdata"/><Relationship Id="rId82" Type="http://schemas.openxmlformats.org/officeDocument/2006/relationships/font" Target="fonts/Poppins-italic.fntdata"/><Relationship Id="rId81" Type="http://schemas.openxmlformats.org/officeDocument/2006/relationships/font" Target="fonts/Poppi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Display the high-frequency words find, again, and over. </a:t>
            </a:r>
            <a:endParaRPr/>
          </a:p>
          <a:p>
            <a:pPr indent="-256032" lvl="0" marL="256032" rtl="0" algn="l">
              <a:lnSpc>
                <a:spcPct val="100000"/>
              </a:lnSpc>
              <a:spcBef>
                <a:spcPts val="0"/>
              </a:spcBef>
              <a:spcAft>
                <a:spcPts val="0"/>
              </a:spcAft>
              <a:buSzPts val="1200"/>
              <a:buFont typeface="Calibri"/>
              <a:buAutoNum type="arabicPeriod"/>
            </a:pPr>
            <a:r>
              <a:rPr lang="en-US"/>
              <a:t>Show students familiar letter sounds, such as f/f/ in find, in these words. </a:t>
            </a:r>
            <a:endParaRPr/>
          </a:p>
          <a:p>
            <a:pPr indent="-256032" lvl="0" marL="256032" rtl="0" algn="l">
              <a:lnSpc>
                <a:spcPct val="100000"/>
              </a:lnSpc>
              <a:spcBef>
                <a:spcPts val="0"/>
              </a:spcBef>
              <a:spcAft>
                <a:spcPts val="0"/>
              </a:spcAft>
              <a:buSzPts val="1200"/>
              <a:buFont typeface="Calibri"/>
              <a:buAutoNum type="arabicPeriod"/>
            </a:pPr>
            <a:r>
              <a:rPr lang="en-US"/>
              <a:t>Point to the word find and read it. </a:t>
            </a:r>
            <a:endParaRPr/>
          </a:p>
          <a:p>
            <a:pPr indent="-256032" lvl="0" marL="256032" rtl="0" algn="l">
              <a:lnSpc>
                <a:spcPct val="100000"/>
              </a:lnSpc>
              <a:spcBef>
                <a:spcPts val="0"/>
              </a:spcBef>
              <a:spcAft>
                <a:spcPts val="0"/>
              </a:spcAft>
              <a:buSzPts val="1200"/>
              <a:buFont typeface="Calibri"/>
              <a:buAutoNum type="arabicPeriod"/>
            </a:pPr>
            <a:r>
              <a:rPr lang="en-US"/>
              <a:t>Have students point to the word find and read it. </a:t>
            </a:r>
            <a:endParaRPr/>
          </a:p>
          <a:p>
            <a:pPr indent="-256032" lvl="0" marL="256032" rtl="0" algn="l">
              <a:lnSpc>
                <a:spcPct val="100000"/>
              </a:lnSpc>
              <a:spcBef>
                <a:spcPts val="0"/>
              </a:spcBef>
              <a:spcAft>
                <a:spcPts val="0"/>
              </a:spcAft>
              <a:buSzPts val="1200"/>
              <a:buFont typeface="Calibri"/>
              <a:buAutoNum type="arabicPeriod"/>
            </a:pPr>
            <a:r>
              <a:rPr lang="en-US"/>
              <a:t>Repeat for again and over.</a:t>
            </a:r>
            <a:endParaRPr/>
          </a:p>
        </p:txBody>
      </p:sp>
      <p:sp>
        <p:nvSpPr>
          <p:cNvPr id="191" name="Google Shape;19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Prompt students to think about the Essential Question for Unit 4: What can we learn from the past? Then point out the Weekly Question: Why is it important to make inventions better? Explain to students that improving inventions is one way that things change over time. We can understand how inventions have changed by learning what they were like in the past.</a:t>
            </a:r>
            <a:endParaRPr/>
          </a:p>
          <a:p>
            <a:pPr indent="-228600" lvl="0" marL="228600" rtl="0" algn="l">
              <a:lnSpc>
                <a:spcPct val="100000"/>
              </a:lnSpc>
              <a:spcBef>
                <a:spcPts val="0"/>
              </a:spcBef>
              <a:spcAft>
                <a:spcPts val="0"/>
              </a:spcAft>
              <a:buSzPts val="1200"/>
              <a:buFont typeface="Calibri"/>
              <a:buAutoNum type="arabicPeriod"/>
            </a:pPr>
            <a:r>
              <a:rPr lang="en-US"/>
              <a:t>Have students turn to p. 14 of the Student Interactive. Read the title aloud. Engage students in the topic by asking them what communication means. Guide them to recognize that communication is any way that people share information with each other.</a:t>
            </a:r>
            <a:endParaRPr/>
          </a:p>
          <a:p>
            <a:pPr indent="-228600" lvl="1" marL="685800" rtl="0" algn="l">
              <a:lnSpc>
                <a:spcPct val="100000"/>
              </a:lnSpc>
              <a:spcBef>
                <a:spcPts val="0"/>
              </a:spcBef>
              <a:spcAft>
                <a:spcPts val="0"/>
              </a:spcAft>
              <a:buSzPts val="1200"/>
              <a:buFont typeface="Arial"/>
              <a:buChar char="•"/>
            </a:pPr>
            <a:r>
              <a:rPr lang="en-US"/>
              <a:t>Point to the picture on p. 14. Ask: </a:t>
            </a:r>
            <a:r>
              <a:rPr i="1" lang="en-US"/>
              <a:t>What do you see on this page? </a:t>
            </a:r>
            <a:r>
              <a:rPr lang="en-US"/>
              <a:t>(a pen that looks like a feather) </a:t>
            </a:r>
            <a:r>
              <a:rPr i="1" lang="en-US"/>
              <a:t>Raise your hand if you have ever seen a pen that had to be dipped in ink. It is called a quill.</a:t>
            </a:r>
            <a:endParaRPr/>
          </a:p>
          <a:p>
            <a:pPr indent="-228600" lvl="1" marL="685800" rtl="0" algn="l">
              <a:lnSpc>
                <a:spcPct val="100000"/>
              </a:lnSpc>
              <a:spcBef>
                <a:spcPts val="0"/>
              </a:spcBef>
              <a:spcAft>
                <a:spcPts val="0"/>
              </a:spcAft>
              <a:buSzPts val="1200"/>
              <a:buFont typeface="Arial"/>
              <a:buChar char="•"/>
            </a:pPr>
            <a:r>
              <a:rPr lang="en-US"/>
              <a:t>Point to the image on p. 15. Ask: </a:t>
            </a:r>
            <a:r>
              <a:rPr i="1" lang="en-US"/>
              <a:t>What do you see on this page? </a:t>
            </a:r>
            <a:r>
              <a:rPr lang="en-US"/>
              <a:t>(a tablet) </a:t>
            </a:r>
            <a:r>
              <a:rPr i="1" lang="en-US"/>
              <a:t>Raise your hand if you have ever used a tablet. Did you use it to send an e-mail? </a:t>
            </a:r>
            <a:endParaRPr/>
          </a:p>
          <a:p>
            <a:pPr indent="-228600" lvl="0" marL="228600" rtl="0" algn="l">
              <a:lnSpc>
                <a:spcPct val="100000"/>
              </a:lnSpc>
              <a:spcBef>
                <a:spcPts val="0"/>
              </a:spcBef>
              <a:spcAft>
                <a:spcPts val="0"/>
              </a:spcAft>
              <a:buSzPts val="1200"/>
              <a:buFont typeface="Calibri"/>
              <a:buAutoNum type="arabicPeriod"/>
            </a:pPr>
            <a:r>
              <a:rPr lang="en-US"/>
              <a:t>Read aloud the text on pp. 14–15. Tell students that the tablet is an example of a digital text. Explain that a digital text is text we can read on a screen. An e-mail is a characteristic form of digital text that provides a way to communicate by writing messages electronically. Ask students to think of other ways people communicate, such as talking face to face, talking on the telephone, texting on a smartphone, and using a webcam. Encourage students to share how they and their families communicate with relatives or friends who live far away.</a:t>
            </a:r>
            <a:endParaRPr/>
          </a:p>
          <a:p>
            <a:pPr indent="-228600" lvl="0" marL="228600" rtl="0" algn="l">
              <a:lnSpc>
                <a:spcPct val="100000"/>
              </a:lnSpc>
              <a:spcBef>
                <a:spcPts val="0"/>
              </a:spcBef>
              <a:spcAft>
                <a:spcPts val="0"/>
              </a:spcAft>
              <a:buSzPts val="1200"/>
              <a:buFont typeface="Calibri"/>
              <a:buAutoNum type="arabicPeriod"/>
            </a:pPr>
            <a:r>
              <a:rPr lang="en-US"/>
              <a:t>Reread and discuss the e-mail in the picture on p. 15. Ask students to recognize characteristics of the digital text by circling parts of the e-mail, such as the lines showing who the message is going to, who it is from, the subject line, and icons to attach things.</a:t>
            </a:r>
            <a:endParaRPr/>
          </a:p>
          <a:p>
            <a:pPr indent="-228600" lvl="0" marL="228600" rtl="0" algn="l">
              <a:lnSpc>
                <a:spcPct val="100000"/>
              </a:lnSpc>
              <a:spcBef>
                <a:spcPts val="0"/>
              </a:spcBef>
              <a:spcAft>
                <a:spcPts val="0"/>
              </a:spcAft>
              <a:buSzPts val="1200"/>
              <a:buFont typeface="Calibri"/>
              <a:buAutoNum type="arabicPeriod"/>
            </a:pPr>
            <a:r>
              <a:rPr lang="en-US"/>
              <a:t>Read aloud the Week 1 Question: Why is it important to make inventions better? Ask students why communicating by e-mail might be better than communicating with a quill and ink. Guide them to understand that current communication strategies are faster and more convenient. Then explain that this week they will read more about how inventions make life easier and how different forms of communication have changed over time.</a:t>
            </a:r>
            <a:endParaRPr i="1" sz="1200">
              <a:latin typeface="Calibri"/>
              <a:ea typeface="Calibri"/>
              <a:cs typeface="Calibri"/>
              <a:sym typeface="Calibri"/>
            </a:endParaRPr>
          </a:p>
        </p:txBody>
      </p:sp>
      <p:sp>
        <p:nvSpPr>
          <p:cNvPr id="204" name="Google Shape;20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you are going to read a narrative nonfiction text aloud. Narrative nonfiction texts have a main idea, and they inform the reader about something. They are also told as a narrative story.</a:t>
            </a:r>
            <a:endParaRPr/>
          </a:p>
          <a:p>
            <a:pPr indent="-228600" lvl="0" marL="228600" rtl="0" algn="l">
              <a:lnSpc>
                <a:spcPct val="100000"/>
              </a:lnSpc>
              <a:spcBef>
                <a:spcPts val="0"/>
              </a:spcBef>
              <a:spcAft>
                <a:spcPts val="0"/>
              </a:spcAft>
              <a:buSzPts val="1200"/>
              <a:buFont typeface="Calibri"/>
              <a:buAutoNum type="arabicPeriod"/>
            </a:pPr>
            <a:r>
              <a:rPr lang="en-US"/>
              <a:t>Have students listen as you read aloud the narrative nonfiction text, “The Doctor’s Visit.” Tell students that they should listen actively by keeping their eyes on you and thinking about what you are reading aloud. Tell them to think about what they are learning as you read. Encourage students to ask and answer questions about key details in the story.</a:t>
            </a:r>
            <a:endParaRPr/>
          </a:p>
          <a:p>
            <a:pPr indent="-228600" lvl="0" marL="228600" rtl="0" algn="l">
              <a:lnSpc>
                <a:spcPct val="100000"/>
              </a:lnSpc>
              <a:spcBef>
                <a:spcPts val="0"/>
              </a:spcBef>
              <a:spcAft>
                <a:spcPts val="0"/>
              </a:spcAft>
              <a:buSzPts val="1200"/>
              <a:buFont typeface="Calibri"/>
              <a:buAutoNum type="arabicPeriod"/>
            </a:pPr>
            <a:r>
              <a:rPr lang="en-US"/>
              <a:t>Read the entire text aloud without stopping for the Think Aloud callouts. </a:t>
            </a:r>
            <a:endParaRPr/>
          </a:p>
          <a:p>
            <a:pPr indent="-228600" lvl="0" marL="228600" rtl="0" algn="l">
              <a:lnSpc>
                <a:spcPct val="100000"/>
              </a:lnSpc>
              <a:spcBef>
                <a:spcPts val="0"/>
              </a:spcBef>
              <a:spcAft>
                <a:spcPts val="0"/>
              </a:spcAft>
              <a:buSzPts val="1200"/>
              <a:buFont typeface="Calibri"/>
              <a:buAutoNum type="arabicPeriod"/>
            </a:pPr>
            <a:r>
              <a:rPr lang="en-US"/>
              <a:t>Reread the text aloud, pausing to model Think Aloud strategies related to the genre.</a:t>
            </a:r>
            <a:endParaRPr/>
          </a:p>
          <a:p>
            <a:pPr indent="-228600" lvl="0" marL="228600" rtl="0" algn="l">
              <a:lnSpc>
                <a:spcPct val="100000"/>
              </a:lnSpc>
              <a:spcBef>
                <a:spcPts val="0"/>
              </a:spcBef>
              <a:spcAft>
                <a:spcPts val="0"/>
              </a:spcAft>
              <a:buSzPts val="1200"/>
              <a:buFont typeface="Calibri"/>
              <a:buAutoNum type="arabicPeriod"/>
            </a:pPr>
            <a:r>
              <a:rPr lang="en-US"/>
              <a:t>Think Aloud: “After you reread the first sentence, say: I can tell from the beginning that the person is telling about his or her experiences. I know this because the narrator uses the word </a:t>
            </a:r>
            <a:r>
              <a:rPr i="1" lang="en-US"/>
              <a:t>I</a:t>
            </a:r>
            <a:r>
              <a:rPr lang="en-US"/>
              <a:t>.”</a:t>
            </a:r>
            <a:endParaRPr/>
          </a:p>
          <a:p>
            <a:pPr indent="-228600" lvl="0" marL="228600" rtl="0" algn="l">
              <a:lnSpc>
                <a:spcPct val="100000"/>
              </a:lnSpc>
              <a:spcBef>
                <a:spcPts val="0"/>
              </a:spcBef>
              <a:spcAft>
                <a:spcPts val="0"/>
              </a:spcAft>
              <a:buSzPts val="1200"/>
              <a:buFont typeface="Calibri"/>
              <a:buAutoNum type="arabicPeriod"/>
            </a:pPr>
            <a:r>
              <a:rPr lang="en-US"/>
              <a:t>Think Aloud: “After you reread this paragraph, say: This story seems like a real story. The words </a:t>
            </a:r>
            <a:r>
              <a:rPr i="1" lang="en-US"/>
              <a:t>I</a:t>
            </a:r>
            <a:r>
              <a:rPr lang="en-US"/>
              <a:t> and </a:t>
            </a:r>
            <a:r>
              <a:rPr i="1" lang="en-US"/>
              <a:t>my</a:t>
            </a:r>
            <a:r>
              <a:rPr lang="en-US"/>
              <a:t> help me to know that someone is writing about a real trip to the doctor.”</a:t>
            </a:r>
            <a:endParaRPr/>
          </a:p>
          <a:p>
            <a:pPr indent="-228600" lvl="0" marL="228600" rtl="0" algn="l">
              <a:lnSpc>
                <a:spcPct val="100000"/>
              </a:lnSpc>
              <a:spcBef>
                <a:spcPts val="0"/>
              </a:spcBef>
              <a:spcAft>
                <a:spcPts val="0"/>
              </a:spcAft>
              <a:buSzPts val="1200"/>
              <a:buFont typeface="Calibri"/>
              <a:buAutoNum type="arabicPeriod"/>
            </a:pPr>
            <a:r>
              <a:rPr lang="en-US"/>
              <a:t>Use the chart to help students identify elements of narrative nonfiction.</a:t>
            </a:r>
            <a:endParaRPr sz="1200">
              <a:latin typeface="Calibri"/>
              <a:ea typeface="Calibri"/>
              <a:cs typeface="Calibri"/>
              <a:sym typeface="Calibri"/>
            </a:endParaRPr>
          </a:p>
        </p:txBody>
      </p:sp>
      <p:sp>
        <p:nvSpPr>
          <p:cNvPr id="217" name="Google Shape;21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narrative nonfiction tells a story. However, narrative nonfiction is different from some stories because the characters, places, and events are not made up.</a:t>
            </a:r>
            <a:endParaRPr/>
          </a:p>
          <a:p>
            <a:pPr indent="-256032" lvl="1" marL="713232" rtl="0" algn="l">
              <a:lnSpc>
                <a:spcPct val="100000"/>
              </a:lnSpc>
              <a:spcBef>
                <a:spcPts val="0"/>
              </a:spcBef>
              <a:spcAft>
                <a:spcPts val="0"/>
              </a:spcAft>
              <a:buSzPts val="1200"/>
              <a:buFont typeface="Arial"/>
              <a:buChar char="•"/>
            </a:pPr>
            <a:r>
              <a:rPr lang="en-US"/>
              <a:t>The people are real people.</a:t>
            </a:r>
            <a:endParaRPr/>
          </a:p>
          <a:p>
            <a:pPr indent="-256032" lvl="1" marL="713232" rtl="0" algn="l">
              <a:lnSpc>
                <a:spcPct val="100000"/>
              </a:lnSpc>
              <a:spcBef>
                <a:spcPts val="0"/>
              </a:spcBef>
              <a:spcAft>
                <a:spcPts val="0"/>
              </a:spcAft>
              <a:buSzPts val="1200"/>
              <a:buFont typeface="Arial"/>
              <a:buChar char="•"/>
            </a:pPr>
            <a:r>
              <a:rPr lang="en-US"/>
              <a:t>The places are real places.</a:t>
            </a:r>
            <a:endParaRPr/>
          </a:p>
          <a:p>
            <a:pPr indent="-256032" lvl="1" marL="713232" rtl="0" algn="l">
              <a:lnSpc>
                <a:spcPct val="100000"/>
              </a:lnSpc>
              <a:spcBef>
                <a:spcPts val="0"/>
              </a:spcBef>
              <a:spcAft>
                <a:spcPts val="0"/>
              </a:spcAft>
              <a:buSzPts val="1200"/>
              <a:buFont typeface="Arial"/>
              <a:buChar char="•"/>
            </a:pPr>
            <a:r>
              <a:rPr lang="en-US"/>
              <a:t>The events really happened. </a:t>
            </a:r>
            <a:endParaRPr/>
          </a:p>
          <a:p>
            <a:pPr indent="-256032" lvl="0" marL="256032" rtl="0" algn="l">
              <a:lnSpc>
                <a:spcPct val="100000"/>
              </a:lnSpc>
              <a:spcBef>
                <a:spcPts val="0"/>
              </a:spcBef>
              <a:spcAft>
                <a:spcPts val="0"/>
              </a:spcAft>
              <a:buSzPts val="1200"/>
              <a:buFont typeface="Calibri"/>
              <a:buAutoNum type="arabicPeriod"/>
            </a:pPr>
            <a:r>
              <a:rPr lang="en-US"/>
              <a:t>Narrative nonfiction can tell about people, places, and events from a long time ago or from today.</a:t>
            </a:r>
            <a:endParaRPr/>
          </a:p>
          <a:p>
            <a:pPr indent="-256032" lvl="0" marL="256032" rtl="0" algn="l">
              <a:lnSpc>
                <a:spcPct val="100000"/>
              </a:lnSpc>
              <a:spcBef>
                <a:spcPts val="0"/>
              </a:spcBef>
              <a:spcAft>
                <a:spcPts val="0"/>
              </a:spcAft>
              <a:buSzPts val="1200"/>
              <a:buFont typeface="Calibri"/>
              <a:buAutoNum type="arabicPeriod"/>
            </a:pPr>
            <a:r>
              <a:rPr lang="en-US"/>
              <a:t>Ask students to raise their hand if they have heard of Neil Armstrong. Tell students that he was an astronaut. </a:t>
            </a:r>
            <a:r>
              <a:rPr i="1" lang="en-US"/>
              <a:t>An astronaut is a man or woman who explores space. As I read, listen carefully. How can you tell this is a true story?</a:t>
            </a:r>
            <a:endParaRPr/>
          </a:p>
          <a:p>
            <a:pPr indent="-256032" lvl="0" marL="256032" rtl="0" algn="l">
              <a:lnSpc>
                <a:spcPct val="100000"/>
              </a:lnSpc>
              <a:spcBef>
                <a:spcPts val="0"/>
              </a:spcBef>
              <a:spcAft>
                <a:spcPts val="0"/>
              </a:spcAft>
              <a:buSzPts val="1200"/>
              <a:buFont typeface="Calibri"/>
              <a:buAutoNum type="arabicPeriod"/>
            </a:pPr>
            <a:r>
              <a:rPr lang="en-US"/>
              <a:t>Have students turn to p. 28 of the Student Interactive and follow along as you read aloud. Guide students to recognize that the model text is about a real person and real events. If the story were about a dog flying a plane or people living on the moon, it would be fiction—or a made-up story.</a:t>
            </a:r>
            <a:r>
              <a:rPr b="0" i="1" lang="en-US" sz="1200" u="none" strike="noStrike">
                <a:solidFill>
                  <a:schemeClr val="dk1"/>
                </a:solidFill>
                <a:latin typeface="Calibri"/>
                <a:ea typeface="Calibri"/>
                <a:cs typeface="Calibri"/>
                <a:sym typeface="Calibri"/>
              </a:rPr>
              <a:t>  </a:t>
            </a:r>
            <a:r>
              <a:rPr b="1" i="0" lang="en-US" sz="1200" u="none" strike="noStrike">
                <a:solidFill>
                  <a:srgbClr val="000000"/>
                </a:solidFill>
                <a:latin typeface="Calibri"/>
                <a:ea typeface="Calibri"/>
                <a:cs typeface="Calibri"/>
                <a:sym typeface="Calibri"/>
              </a:rPr>
              <a:t>Editable Anchor Chart Click Path: Table of Contents -&gt; Reading Anchor Charts -&gt; Unit 4 Week 1: Narrative Nonfiction Editable Reading Anchor Chart</a:t>
            </a:r>
            <a:endParaRPr b="1" i="0"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28" name="Google Shape;22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SzPts val="1200"/>
              <a:buFont typeface="Calibri"/>
              <a:buAutoNum type="arabicPeriod"/>
            </a:pPr>
            <a:r>
              <a:rPr lang="en-US"/>
              <a:t>Have students use the strategies to think about the people, places, and events of narrative nonfiction. </a:t>
            </a:r>
            <a:endParaRPr/>
          </a:p>
          <a:p>
            <a:pPr indent="-265176" lvl="0" marL="265176" rtl="0" algn="l">
              <a:lnSpc>
                <a:spcPct val="100000"/>
              </a:lnSpc>
              <a:spcBef>
                <a:spcPts val="0"/>
              </a:spcBef>
              <a:spcAft>
                <a:spcPts val="0"/>
              </a:spcAft>
              <a:buSzPts val="1200"/>
              <a:buFont typeface="Calibri"/>
              <a:buAutoNum type="arabicPeriod"/>
            </a:pPr>
            <a:r>
              <a:rPr lang="en-US"/>
              <a:t>Have students turn and talk with a partner about how they know the story about Neil Armstrong is narrative nonfiction. Then have volunteers share their ideas with the class.</a:t>
            </a:r>
            <a:endParaRPr/>
          </a:p>
        </p:txBody>
      </p:sp>
      <p:sp>
        <p:nvSpPr>
          <p:cNvPr id="241" name="Google Shape;24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Remind students that related words are words that have similar meanings or word parts in common. </a:t>
            </a:r>
            <a:endParaRPr/>
          </a:p>
          <a:p>
            <a:pPr indent="-228600" lvl="1" marL="685800" rtl="0" algn="l">
              <a:lnSpc>
                <a:spcPct val="100000"/>
              </a:lnSpc>
              <a:spcBef>
                <a:spcPts val="0"/>
              </a:spcBef>
              <a:spcAft>
                <a:spcPts val="0"/>
              </a:spcAft>
              <a:buSzPts val="1200"/>
              <a:buFont typeface="Arial"/>
              <a:buChar char="•"/>
            </a:pPr>
            <a:r>
              <a:rPr lang="en-US"/>
              <a:t>How are the two words alike? Do they share a word part?</a:t>
            </a:r>
            <a:endParaRPr/>
          </a:p>
          <a:p>
            <a:pPr indent="-228600" lvl="1" marL="685800" rtl="0" algn="l">
              <a:lnSpc>
                <a:spcPct val="100000"/>
              </a:lnSpc>
              <a:spcBef>
                <a:spcPts val="0"/>
              </a:spcBef>
              <a:spcAft>
                <a:spcPts val="0"/>
              </a:spcAft>
              <a:buSzPts val="1200"/>
              <a:buFont typeface="Arial"/>
              <a:buChar char="•"/>
            </a:pPr>
            <a:r>
              <a:rPr lang="en-US"/>
              <a:t>How do the meanings of word parts affect the meanings of the related words?</a:t>
            </a:r>
            <a:endParaRPr/>
          </a:p>
          <a:p>
            <a:pPr indent="-228600" lvl="0" marL="228600" rtl="0" algn="l">
              <a:lnSpc>
                <a:spcPct val="100000"/>
              </a:lnSpc>
              <a:spcBef>
                <a:spcPts val="0"/>
              </a:spcBef>
              <a:spcAft>
                <a:spcPts val="0"/>
              </a:spcAft>
              <a:buSzPts val="1200"/>
              <a:buFont typeface="Calibri"/>
              <a:buAutoNum type="arabicPeriod"/>
            </a:pPr>
            <a:r>
              <a:rPr lang="en-US"/>
              <a:t>Write the words happy and unhappy on the board. </a:t>
            </a:r>
            <a:r>
              <a:rPr i="1" lang="en-US"/>
              <a:t>I know these words are related because unhappy has the word happy in it. The word part un- means “not.” Unhappy means “not happy.” Knowing related words can help readers figure out the meanings of new words. </a:t>
            </a:r>
            <a:endParaRPr/>
          </a:p>
          <a:p>
            <a:pPr indent="-228600" lvl="0" marL="228600" rtl="0" algn="l">
              <a:lnSpc>
                <a:spcPct val="100000"/>
              </a:lnSpc>
              <a:spcBef>
                <a:spcPts val="0"/>
              </a:spcBef>
              <a:spcAft>
                <a:spcPts val="0"/>
              </a:spcAft>
              <a:buSzPts val="1200"/>
              <a:buFont typeface="Calibri"/>
              <a:buAutoNum type="arabicPeriod"/>
            </a:pPr>
            <a:r>
              <a:rPr lang="en-US"/>
              <a:t>Discuss the meanings of the words discover, discovered, and discovery. Use the words in oral sentences.</a:t>
            </a:r>
            <a:endParaRPr i="1"/>
          </a:p>
          <a:p>
            <a:pPr indent="-228600" lvl="0" marL="228600" rtl="0" algn="l">
              <a:lnSpc>
                <a:spcPct val="100000"/>
              </a:lnSpc>
              <a:spcBef>
                <a:spcPts val="0"/>
              </a:spcBef>
              <a:spcAft>
                <a:spcPts val="0"/>
              </a:spcAft>
              <a:buSzPts val="1200"/>
              <a:buFont typeface="Calibri"/>
              <a:buAutoNum type="arabicPeriod"/>
            </a:pPr>
            <a:r>
              <a:rPr lang="en-US"/>
              <a:t>Read aloud the sentence on p. 45 of the Student Interactive and have students write in the word that makes sense.</a:t>
            </a:r>
            <a:endParaRPr i="1" sz="1200">
              <a:latin typeface="Calibri"/>
              <a:ea typeface="Calibri"/>
              <a:cs typeface="Calibri"/>
              <a:sym typeface="Calibri"/>
            </a:endParaRPr>
          </a:p>
        </p:txBody>
      </p:sp>
      <p:sp>
        <p:nvSpPr>
          <p:cNvPr id="255" name="Google Shape;25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a057969a8e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g2a057969a8e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Show students the alphabet and challenge them to find the letters Hh</a:t>
            </a:r>
            <a:r>
              <a:rPr i="1" lang="en-US"/>
              <a:t>. Notice that the capital H looks different from the lowercase h. Do you see any letters that look like either of these letters?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Guide students to recognize that a lowercase h is similar to an n, which they already learned how to write</a:t>
            </a:r>
            <a:r>
              <a:rPr b="0" i="0" lang="en-US" sz="1200" u="none" strike="noStrike">
                <a:solidFill>
                  <a:srgbClr val="373536"/>
                </a:solidFill>
                <a:latin typeface="Calibri"/>
                <a:ea typeface="Calibri"/>
                <a:cs typeface="Calibri"/>
                <a:sym typeface="Calibri"/>
              </a:rPr>
              <a:t>.</a:t>
            </a:r>
            <a:endParaRPr/>
          </a:p>
          <a:p>
            <a:pPr indent="-228600" lvl="0" marL="45720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270" name="Google Shape;270;g2a057969a8e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Draw an uppercase H on the board as you explain how to make it. Remind students that a letter should always start at the top. Then draw a lowercase h on the board as you explain how to form it. Have students practice making the letters in the air, following your examples.</a:t>
            </a:r>
            <a:endParaRPr>
              <a:solidFill>
                <a:srgbClr val="373536"/>
              </a:solidFill>
            </a:endParaRPr>
          </a:p>
          <a:p>
            <a:pPr indent="-228600" lvl="0" marL="228600" marR="0" rtl="0" algn="l">
              <a:lnSpc>
                <a:spcPct val="100000"/>
              </a:lnSpc>
              <a:spcBef>
                <a:spcPts val="0"/>
              </a:spcBef>
              <a:spcAft>
                <a:spcPts val="0"/>
              </a:spcAft>
              <a:buClr>
                <a:srgbClr val="373536"/>
              </a:buClr>
              <a:buSzPts val="1200"/>
              <a:buFont typeface="Calibri"/>
              <a:buAutoNum type="arabicPeriod"/>
            </a:pPr>
            <a:r>
              <a:rPr lang="en-US"/>
              <a:t>Have students use Handwriting p. 200 from the Resource Download Center to practice writing the letters Hh.</a:t>
            </a:r>
            <a:r>
              <a:rPr b="0" i="0" lang="en-US" sz="1200" u="none" strike="noStrike">
                <a:solidFill>
                  <a:srgbClr val="373536"/>
                </a:solidFill>
                <a:latin typeface="Calibri"/>
                <a:ea typeface="Calibri"/>
                <a:cs typeface="Calibri"/>
                <a:sym typeface="Calibri"/>
              </a:rPr>
              <a:t> </a:t>
            </a:r>
            <a:r>
              <a:rPr b="1" i="0" lang="en-US" sz="1200" u="none" strike="noStrike">
                <a:solidFill>
                  <a:srgbClr val="373536"/>
                </a:solidFill>
                <a:latin typeface="Calibri"/>
                <a:ea typeface="Calibri"/>
                <a:cs typeface="Calibri"/>
                <a:sym typeface="Calibri"/>
              </a:rPr>
              <a:t>Click path: Realize -&gt; Table of Contents -&gt; Resource Download Center -&gt; Handwriting Practice -&gt; U4W1L1 Handwriting Practice </a:t>
            </a:r>
            <a:endParaRPr b="1" sz="1200">
              <a:solidFill>
                <a:srgbClr val="373536"/>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282" name="Google Shape;28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An author writes a personal narrative to tell a true story about an event that happened in his or her life. Personal narratives include real people and a real life setting. The author is writing about real events that happened.</a:t>
            </a:r>
            <a:endParaRPr/>
          </a:p>
          <a:p>
            <a:pPr indent="-228600" lvl="0" marL="228600" rtl="0" algn="l">
              <a:lnSpc>
                <a:spcPct val="100000"/>
              </a:lnSpc>
              <a:spcBef>
                <a:spcPts val="0"/>
              </a:spcBef>
              <a:spcAft>
                <a:spcPts val="0"/>
              </a:spcAft>
              <a:buSzPts val="1200"/>
              <a:buFont typeface="Calibri"/>
              <a:buAutoNum type="arabicPeriod"/>
            </a:pPr>
            <a:r>
              <a:rPr lang="en-US"/>
              <a:t>Tell students that they will be exploring personal narratives over the next few days to prepare them to write their own. Today, they will explore a true story about an event in an author’s life, and they will learn what words authors use to tell a personal narrative.</a:t>
            </a:r>
            <a:endParaRPr/>
          </a:p>
          <a:p>
            <a:pPr indent="-228600" lvl="0" marL="228600" rtl="0" algn="l">
              <a:lnSpc>
                <a:spcPct val="100000"/>
              </a:lnSpc>
              <a:spcBef>
                <a:spcPts val="0"/>
              </a:spcBef>
              <a:spcAft>
                <a:spcPts val="0"/>
              </a:spcAft>
              <a:buSzPts val="1200"/>
              <a:buFont typeface="Calibri"/>
              <a:buAutoNum type="arabicPeriod"/>
            </a:pPr>
            <a:r>
              <a:rPr lang="en-US"/>
              <a:t>Choose a book from the stack. As you read, show students how to hold the book right side up and read from left to right and top to bottom. Model this with your finger as you read aloud, including sweeping your finger from the end of one line to the beginning of the next line. When reading a personal narrative for the first time, emphasize the first-person words, such as I and me, that the author uses.</a:t>
            </a:r>
            <a:endParaRPr/>
          </a:p>
          <a:p>
            <a:pPr indent="-228600" lvl="0" marL="228600" rtl="0" algn="l">
              <a:lnSpc>
                <a:spcPct val="100000"/>
              </a:lnSpc>
              <a:spcBef>
                <a:spcPts val="0"/>
              </a:spcBef>
              <a:spcAft>
                <a:spcPts val="0"/>
              </a:spcAft>
              <a:buSzPts val="1200"/>
              <a:buFont typeface="Calibri"/>
              <a:buAutoNum type="arabicPeriod"/>
            </a:pPr>
            <a:r>
              <a:rPr lang="en-US"/>
              <a:t>Use the following questions to discuss personal narratives:</a:t>
            </a:r>
            <a:endParaRPr/>
          </a:p>
          <a:p>
            <a:pPr indent="-457200" lvl="1" marL="914400" rtl="0" algn="l">
              <a:lnSpc>
                <a:spcPct val="100000"/>
              </a:lnSpc>
              <a:spcBef>
                <a:spcPts val="0"/>
              </a:spcBef>
              <a:spcAft>
                <a:spcPts val="0"/>
              </a:spcAft>
              <a:buSzPts val="1200"/>
              <a:buFont typeface="Arial"/>
              <a:buChar char="•"/>
            </a:pPr>
            <a:r>
              <a:rPr lang="en-US"/>
              <a:t>Who is this story about?</a:t>
            </a:r>
            <a:endParaRPr/>
          </a:p>
          <a:p>
            <a:pPr indent="-457200" lvl="1" marL="914400" rtl="0" algn="l">
              <a:lnSpc>
                <a:spcPct val="100000"/>
              </a:lnSpc>
              <a:spcBef>
                <a:spcPts val="0"/>
              </a:spcBef>
              <a:spcAft>
                <a:spcPts val="0"/>
              </a:spcAft>
              <a:buSzPts val="1200"/>
              <a:buFont typeface="Arial"/>
              <a:buChar char="•"/>
            </a:pPr>
            <a:r>
              <a:rPr lang="en-US"/>
              <a:t>Why do you think the author chose this event to write about? </a:t>
            </a:r>
            <a:endParaRPr/>
          </a:p>
          <a:p>
            <a:pPr indent="-457200" lvl="1" marL="914400" rtl="0" algn="l">
              <a:lnSpc>
                <a:spcPct val="100000"/>
              </a:lnSpc>
              <a:spcBef>
                <a:spcPts val="0"/>
              </a:spcBef>
              <a:spcAft>
                <a:spcPts val="0"/>
              </a:spcAft>
              <a:buSzPts val="1200"/>
              <a:buFont typeface="Arial"/>
              <a:buChar char="•"/>
            </a:pPr>
            <a:r>
              <a:rPr lang="en-US"/>
              <a:t>What did you notice about the people, setting, and events in the story?</a:t>
            </a:r>
            <a:endParaRPr/>
          </a:p>
          <a:p>
            <a:pPr indent="-228600" lvl="0" marL="228600" rtl="0" algn="l">
              <a:lnSpc>
                <a:spcPct val="100000"/>
              </a:lnSpc>
              <a:spcBef>
                <a:spcPts val="0"/>
              </a:spcBef>
              <a:spcAft>
                <a:spcPts val="0"/>
              </a:spcAft>
              <a:buSzPts val="1200"/>
              <a:buFont typeface="Calibri"/>
              <a:buAutoNum type="arabicPeriod"/>
            </a:pPr>
            <a:r>
              <a:rPr lang="en-US"/>
              <a:t>Direct students to p. 49 in the Student Interactive. Read through the instruction with them. Be sure to point out the use of I and we.</a:t>
            </a:r>
            <a:endParaRPr b="0" i="1" u="none" strike="noStrike">
              <a:solidFill>
                <a:srgbClr val="373536"/>
              </a:solidFill>
              <a:latin typeface="Calibri"/>
              <a:ea typeface="Calibri"/>
              <a:cs typeface="Calibri"/>
              <a:sym typeface="Calibri"/>
            </a:endParaRPr>
          </a:p>
        </p:txBody>
      </p:sp>
      <p:sp>
        <p:nvSpPr>
          <p:cNvPr id="295" name="Google Shape;29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If students need additional opportunities to develop their understanding of personal narratives, they should read and look through additional books from the stack. </a:t>
            </a:r>
            <a:endParaRPr/>
          </a:p>
          <a:p>
            <a:pPr indent="-2286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Writing Support</a:t>
            </a:r>
            <a:endParaRPr/>
          </a:p>
          <a:p>
            <a:pPr indent="-457200" lvl="1" marL="914400" rtl="0" algn="l">
              <a:lnSpc>
                <a:spcPct val="100000"/>
              </a:lnSpc>
              <a:spcBef>
                <a:spcPts val="0"/>
              </a:spcBef>
              <a:spcAft>
                <a:spcPts val="0"/>
              </a:spcAft>
              <a:buSzPts val="1200"/>
              <a:buFont typeface="Arial"/>
              <a:buChar char="•"/>
            </a:pPr>
            <a:r>
              <a:rPr lang="en-US"/>
              <a:t>Modeled - Show a stack text and think aloud to identify elements of a personal narrative. </a:t>
            </a:r>
            <a:endParaRPr/>
          </a:p>
          <a:p>
            <a:pPr indent="-457200" lvl="1" marL="914400" rtl="0" algn="l">
              <a:lnSpc>
                <a:spcPct val="100000"/>
              </a:lnSpc>
              <a:spcBef>
                <a:spcPts val="0"/>
              </a:spcBef>
              <a:spcAft>
                <a:spcPts val="0"/>
              </a:spcAft>
              <a:buSzPts val="1200"/>
              <a:buFont typeface="Arial"/>
              <a:buChar char="•"/>
            </a:pPr>
            <a:r>
              <a:rPr lang="en-US"/>
              <a:t>Shared - Have students choose a stack text to identify elements. </a:t>
            </a:r>
            <a:endParaRPr/>
          </a:p>
          <a:p>
            <a:pPr indent="-457200" lvl="1" marL="914400" rtl="0" algn="l">
              <a:lnSpc>
                <a:spcPct val="100000"/>
              </a:lnSpc>
              <a:spcBef>
                <a:spcPts val="0"/>
              </a:spcBef>
              <a:spcAft>
                <a:spcPts val="0"/>
              </a:spcAft>
              <a:buSzPts val="1200"/>
              <a:buFont typeface="Arial"/>
              <a:buChar char="•"/>
            </a:pPr>
            <a:r>
              <a:rPr lang="en-US"/>
              <a:t>Guided - Use the stack text to provide explicit instruction on why authors write personal narratives.</a:t>
            </a:r>
            <a:endParaRPr b="0"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lang="en-US"/>
              <a:t>If students demonstrate understanding, provide stapled booklets so they may begin writing their personal narratives.</a:t>
            </a:r>
            <a:endParaRPr b="0"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lang="en-US"/>
              <a:t>Call on a few students to share a reason that they like to read and write personal narratives.</a:t>
            </a:r>
            <a:endParaRPr b="0" i="0" u="none" strike="noStrike">
              <a:solidFill>
                <a:srgbClr val="000000"/>
              </a:solidFill>
              <a:latin typeface="Calibri"/>
              <a:ea typeface="Calibri"/>
              <a:cs typeface="Calibri"/>
              <a:sym typeface="Calibri"/>
            </a:endParaRPr>
          </a:p>
        </p:txBody>
      </p:sp>
      <p:sp>
        <p:nvSpPr>
          <p:cNvPr id="308" name="Google Shape;30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A rabbit can </a:t>
            </a:r>
            <a:r>
              <a:rPr b="1" lang="en-US"/>
              <a:t>hop</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a:t>
            </a:r>
            <a:r>
              <a:rPr b="1" lang="en-US"/>
              <a:t>box</a:t>
            </a:r>
            <a:r>
              <a:rPr lang="en-US"/>
              <a:t> is heavy.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Use the </a:t>
            </a:r>
            <a:r>
              <a:rPr b="1" lang="en-US"/>
              <a:t>mop</a:t>
            </a:r>
            <a:r>
              <a:rPr lang="en-US"/>
              <a:t> to clean the floor.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need to </a:t>
            </a:r>
            <a:r>
              <a:rPr b="1" lang="en-US"/>
              <a:t>find</a:t>
            </a:r>
            <a:r>
              <a:rPr lang="en-US"/>
              <a:t> my book.</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Can you come </a:t>
            </a:r>
            <a:r>
              <a:rPr b="1" lang="en-US"/>
              <a:t>over</a:t>
            </a:r>
            <a:r>
              <a:rPr lang="en-US"/>
              <a:t> and play?</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drew a </a:t>
            </a:r>
            <a:r>
              <a:rPr b="1" lang="en-US"/>
              <a:t>dot</a:t>
            </a:r>
            <a:r>
              <a:rPr lang="en-US"/>
              <a:t> on the page</a:t>
            </a:r>
            <a:r>
              <a:rPr b="0" i="0" lang="en-US" u="none" strike="noStrike">
                <a:solidFill>
                  <a:srgbClr val="000000"/>
                </a:solidFill>
                <a:latin typeface="Calibri"/>
                <a:ea typeface="Calibri"/>
                <a:cs typeface="Calibri"/>
                <a:sym typeface="Calibri"/>
              </a:rPr>
              <a:t>.</a:t>
            </a:r>
            <a:endParaRPr i="0">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321" name="Google Shape;32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Remind students that prepositional phrases tell where or when something happens.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Model using this sentence: The book is on the table. </a:t>
            </a:r>
            <a:r>
              <a:rPr i="1" lang="en-US"/>
              <a:t>Where is the book? The words on the table tell me where it is. That means on the table is a prepositional phrase and on is a preposition.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the following directions and tell what the prepositional phrase is: </a:t>
            </a:r>
            <a:r>
              <a:rPr i="1" lang="en-US"/>
              <a:t>Jump on one foot</a:t>
            </a:r>
            <a:r>
              <a:rPr lang="en-US"/>
              <a:t>. (on one foot) </a:t>
            </a:r>
            <a:r>
              <a:rPr i="1" lang="en-US"/>
              <a:t>Put your book under the desk</a:t>
            </a:r>
            <a:r>
              <a:rPr lang="en-US"/>
              <a:t>. (under the desk) </a:t>
            </a:r>
            <a:r>
              <a:rPr i="1" lang="en-US"/>
              <a:t>Point at the ceiling</a:t>
            </a:r>
            <a:r>
              <a:rPr lang="en-US"/>
              <a:t>. (at the ceiling)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Provide students with a sentence that does not have a prepositional phrase, such as: I play. Ask them to add a prepositional phrase. Challenge students to think of new prepositional phrases that describe where, when, or how. Provide prepositions if needed. (Examples include: I play with my friends; I play on the playground; I play after school.)</a:t>
            </a:r>
            <a:endParaRPr b="0" i="0" sz="1800" u="none" strike="noStrike">
              <a:solidFill>
                <a:srgbClr val="000000"/>
              </a:solidFill>
              <a:latin typeface="Calibri"/>
              <a:ea typeface="Calibri"/>
              <a:cs typeface="Calibri"/>
              <a:sym typeface="Calibri"/>
            </a:endParaRPr>
          </a:p>
        </p:txBody>
      </p:sp>
      <p:sp>
        <p:nvSpPr>
          <p:cNvPr id="338" name="Google Shape;33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0" name="Google Shape;35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SzPts val="1200"/>
              <a:buFont typeface="Calibri"/>
              <a:buAutoNum type="arabicPeriod"/>
            </a:pPr>
            <a:r>
              <a:rPr lang="en-US"/>
              <a:t>Display the box Picture Card. </a:t>
            </a:r>
            <a:r>
              <a:rPr i="1" lang="en-US"/>
              <a:t>This is a picture of a box. Listen to the sounds in the word: /b/ /o/ /ks/. I hear the sound /o/ in the middle of box</a:t>
            </a:r>
            <a:r>
              <a:rPr lang="en-US"/>
              <a:t>. Flip the card over and have students read the word with you. </a:t>
            </a:r>
            <a:r>
              <a:rPr i="1" lang="en-US"/>
              <a:t>What letter spells the sound /o/? </a:t>
            </a:r>
            <a:r>
              <a:rPr lang="en-US"/>
              <a:t>Students should say the letter o.</a:t>
            </a:r>
            <a:endParaRPr/>
          </a:p>
          <a:p>
            <a:pPr indent="-304800" lvl="0" marL="457200" rtl="0" algn="l">
              <a:lnSpc>
                <a:spcPct val="100000"/>
              </a:lnSpc>
              <a:spcBef>
                <a:spcPts val="0"/>
              </a:spcBef>
              <a:spcAft>
                <a:spcPts val="0"/>
              </a:spcAft>
              <a:buSzPts val="1200"/>
              <a:buFont typeface="Calibri"/>
              <a:buAutoNum type="arabicPeriod"/>
            </a:pPr>
            <a:r>
              <a:rPr lang="en-US"/>
              <a:t>Hold up the hose Picture Card. </a:t>
            </a:r>
            <a:r>
              <a:rPr i="1" lang="en-US"/>
              <a:t>This is a picture of a hose. Listen: /h/ /ō/ /z/. What sound do you hear in the middle? (/ō/) </a:t>
            </a:r>
            <a:r>
              <a:rPr lang="en-US"/>
              <a:t>Flip over the card and have students read the word with you. </a:t>
            </a:r>
            <a:r>
              <a:rPr i="1" lang="en-US"/>
              <a:t>What pattern spells the sound /ō/ in hose? </a:t>
            </a:r>
            <a:r>
              <a:rPr lang="en-US"/>
              <a:t>Students should identify o_e</a:t>
            </a:r>
            <a:endParaRPr/>
          </a:p>
          <a:p>
            <a:pPr indent="-304800" lvl="0" marL="457200" rtl="0" algn="l">
              <a:lnSpc>
                <a:spcPct val="100000"/>
              </a:lnSpc>
              <a:spcBef>
                <a:spcPts val="0"/>
              </a:spcBef>
              <a:spcAft>
                <a:spcPts val="0"/>
              </a:spcAft>
              <a:buSzPts val="1200"/>
              <a:buFont typeface="Calibri"/>
              <a:buAutoNum type="arabicPeriod"/>
            </a:pPr>
            <a:r>
              <a:rPr lang="en-US"/>
              <a:t>Write the word Rob on the board. </a:t>
            </a:r>
            <a:r>
              <a:rPr i="1" lang="en-US"/>
              <a:t>Let’s read this word together. What is the sound for R? What is the sound for o? What is the sound for b? Now let’s blend the sounds together: /r/ /o/ /b/, Rob</a:t>
            </a:r>
            <a:r>
              <a:rPr lang="en-US"/>
              <a:t>. Continue with these words: robe, joke, jot, smoke, mom.</a:t>
            </a:r>
            <a:endParaRPr i="1"/>
          </a:p>
        </p:txBody>
      </p:sp>
      <p:sp>
        <p:nvSpPr>
          <p:cNvPr id="361" name="Google Shape;36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8871" lvl="0" marL="118871" marR="0" rtl="0" algn="l">
              <a:lnSpc>
                <a:spcPct val="100000"/>
              </a:lnSpc>
              <a:spcBef>
                <a:spcPts val="0"/>
              </a:spcBef>
              <a:spcAft>
                <a:spcPts val="0"/>
              </a:spcAft>
              <a:buClr>
                <a:srgbClr val="000000"/>
              </a:buClr>
              <a:buSzPts val="1200"/>
              <a:buFont typeface="Calibri"/>
              <a:buAutoNum type="arabicPeriod"/>
            </a:pPr>
            <a:r>
              <a:rPr lang="en-US"/>
              <a:t>Have students complete p. 18 in the Student Interactive.</a:t>
            </a:r>
            <a:endParaRPr b="1">
              <a:latin typeface="Calibri"/>
              <a:ea typeface="Calibri"/>
              <a:cs typeface="Calibri"/>
              <a:sym typeface="Calibri"/>
            </a:endParaRPr>
          </a:p>
        </p:txBody>
      </p:sp>
      <p:sp>
        <p:nvSpPr>
          <p:cNvPr id="374" name="Google Shape;37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high-frequency words are words that they will hear and see over and over in texts.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Write and read the words </a:t>
            </a:r>
            <a:r>
              <a:rPr i="1" lang="en-US"/>
              <a:t>find, again, and over</a:t>
            </a:r>
            <a:r>
              <a:rPr lang="en-US"/>
              <a:t>.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read each word.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spell each word, clapping as they say each letter.</a:t>
            </a:r>
            <a:endParaRPr i="0" u="none" strike="noStrike">
              <a:solidFill>
                <a:srgbClr val="000000"/>
              </a:solidFill>
            </a:endParaRPr>
          </a:p>
        </p:txBody>
      </p:sp>
      <p:sp>
        <p:nvSpPr>
          <p:cNvPr id="387" name="Google Shape;38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before you read, you will look at some of the words they will see in the text. Introduce the words crank, radio, engine, and CD player on p. 30 of the Student Interactive. As you read each word, have students point to the picture.</a:t>
            </a:r>
            <a:endParaRPr/>
          </a:p>
          <a:p>
            <a:pPr indent="-228600" lvl="0" marL="228600" rtl="0" algn="l">
              <a:lnSpc>
                <a:spcPct val="100000"/>
              </a:lnSpc>
              <a:spcBef>
                <a:spcPts val="0"/>
              </a:spcBef>
              <a:spcAft>
                <a:spcPts val="0"/>
              </a:spcAft>
              <a:buSzPts val="1200"/>
              <a:buFont typeface="Calibri"/>
              <a:buAutoNum type="arabicPeriod"/>
            </a:pPr>
            <a:r>
              <a:rPr lang="en-US"/>
              <a:t>Prompt students to share what they already know about the words. Ask questions such as: </a:t>
            </a:r>
            <a:r>
              <a:rPr i="1" lang="en-US"/>
              <a:t>What can you hear on a radio? What do you put in a CD player? Name something with an engine.</a:t>
            </a:r>
            <a:endParaRPr/>
          </a:p>
          <a:p>
            <a:pPr indent="-228600" lvl="0" marL="228600" rtl="0" algn="l">
              <a:lnSpc>
                <a:spcPct val="100000"/>
              </a:lnSpc>
              <a:spcBef>
                <a:spcPts val="0"/>
              </a:spcBef>
              <a:spcAft>
                <a:spcPts val="0"/>
              </a:spcAft>
              <a:buSzPts val="1200"/>
              <a:buFont typeface="Calibri"/>
              <a:buAutoNum type="arabicPeriod"/>
            </a:pPr>
            <a:r>
              <a:rPr lang="en-US"/>
              <a:t>Have students look at p. 30 in the Student Interactive. Guide them to recognize that sentences are comprised of words separated by spaces and recognize word boundaries. Have them point to the sentence under “Read.” Explain that the spaces help readers understand where one word ends and the next word begins. Have students point to each word in the sentence as you read it aloud. Then have them point to the spaces between the words. Continue with the sentences in the section “Meet the Author.”</a:t>
            </a:r>
            <a:endParaRPr i="0" sz="1200">
              <a:latin typeface="Calibri"/>
              <a:ea typeface="Calibri"/>
              <a:cs typeface="Calibri"/>
              <a:sym typeface="Calibri"/>
            </a:endParaRPr>
          </a:p>
        </p:txBody>
      </p:sp>
      <p:sp>
        <p:nvSpPr>
          <p:cNvPr id="400" name="Google Shape;40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Discuss the First Read Strategies. For this first read, tell students to listen for what the text is mostly about. After students complete the First Read, ask</a:t>
            </a:r>
            <a:r>
              <a:rPr i="1" lang="en-US"/>
              <a:t>: What did you like? What surprised you?</a:t>
            </a:r>
            <a:endParaRPr/>
          </a:p>
          <a:p>
            <a:pPr indent="-228600" lvl="0" marL="228600" rtl="0" algn="l">
              <a:lnSpc>
                <a:spcPct val="100000"/>
              </a:lnSpc>
              <a:spcBef>
                <a:spcPts val="0"/>
              </a:spcBef>
              <a:spcAft>
                <a:spcPts val="0"/>
              </a:spcAft>
              <a:buClr>
                <a:schemeClr val="dk1"/>
              </a:buClr>
              <a:buSzPts val="1200"/>
              <a:buFont typeface="Calibri"/>
              <a:buAutoNum type="arabicPeriod"/>
            </a:pPr>
            <a:r>
              <a:rPr b="0" i="1" lang="en-US" sz="1200" u="none" strike="noStrike">
                <a:latin typeface="Calibri"/>
                <a:ea typeface="Calibri"/>
                <a:cs typeface="Calibri"/>
                <a:sym typeface="Calibri"/>
              </a:rPr>
              <a:t>First Read Strategies</a:t>
            </a:r>
            <a:endParaRPr/>
          </a:p>
          <a:p>
            <a:pPr indent="-228600" lvl="1" marL="685800" rtl="0" algn="l">
              <a:lnSpc>
                <a:spcPct val="100000"/>
              </a:lnSpc>
              <a:spcBef>
                <a:spcPts val="0"/>
              </a:spcBef>
              <a:spcAft>
                <a:spcPts val="0"/>
              </a:spcAft>
              <a:buClr>
                <a:schemeClr val="dk1"/>
              </a:buClr>
              <a:buSzPts val="1200"/>
              <a:buFont typeface="Arial"/>
              <a:buChar char="•"/>
            </a:pPr>
            <a:r>
              <a:rPr lang="en-US"/>
              <a:t>READ Read or listen to the text. During the first read, students should work to understand what the text is mostly about. </a:t>
            </a:r>
            <a:endParaRPr/>
          </a:p>
          <a:p>
            <a:pPr indent="-228600" lvl="1" marL="685800" rtl="0" algn="l">
              <a:lnSpc>
                <a:spcPct val="100000"/>
              </a:lnSpc>
              <a:spcBef>
                <a:spcPts val="0"/>
              </a:spcBef>
              <a:spcAft>
                <a:spcPts val="0"/>
              </a:spcAft>
              <a:buClr>
                <a:schemeClr val="dk1"/>
              </a:buClr>
              <a:buSzPts val="1200"/>
              <a:buFont typeface="Arial"/>
              <a:buChar char="•"/>
            </a:pPr>
            <a:r>
              <a:rPr lang="en-US"/>
              <a:t>LOOK Look at the pictures to better understand the text. </a:t>
            </a:r>
            <a:endParaRPr/>
          </a:p>
          <a:p>
            <a:pPr indent="-228600" lvl="1" marL="685800" rtl="0" algn="l">
              <a:lnSpc>
                <a:spcPct val="100000"/>
              </a:lnSpc>
              <a:spcBef>
                <a:spcPts val="0"/>
              </a:spcBef>
              <a:spcAft>
                <a:spcPts val="0"/>
              </a:spcAft>
              <a:buClr>
                <a:schemeClr val="dk1"/>
              </a:buClr>
              <a:buSzPts val="1200"/>
              <a:buFont typeface="Arial"/>
              <a:buChar char="•"/>
            </a:pPr>
            <a:r>
              <a:rPr lang="en-US"/>
              <a:t>ASK Ask questions about the text to deepen understanding. </a:t>
            </a:r>
            <a:endParaRPr/>
          </a:p>
          <a:p>
            <a:pPr indent="-228600" lvl="1" marL="685800" rtl="0" algn="l">
              <a:lnSpc>
                <a:spcPct val="100000"/>
              </a:lnSpc>
              <a:spcBef>
                <a:spcPts val="0"/>
              </a:spcBef>
              <a:spcAft>
                <a:spcPts val="0"/>
              </a:spcAft>
              <a:buClr>
                <a:schemeClr val="dk1"/>
              </a:buClr>
              <a:buSzPts val="1200"/>
              <a:buFont typeface="Arial"/>
              <a:buChar char="•"/>
            </a:pPr>
            <a:r>
              <a:rPr lang="en-US"/>
              <a:t>TALK Talk to a partner about the text.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Students may read independently, in pairs, or as a class. Use the First Read notes to help them connect with the text and guide their understanding.</a:t>
            </a:r>
            <a:endParaRPr b="0" i="1" sz="1200" u="none" strike="noStrike">
              <a:latin typeface="Calibri"/>
              <a:ea typeface="Calibri"/>
              <a:cs typeface="Calibri"/>
              <a:sym typeface="Calibri"/>
            </a:endParaRPr>
          </a:p>
        </p:txBody>
      </p:sp>
      <p:sp>
        <p:nvSpPr>
          <p:cNvPr id="412" name="Google Shape;41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a:p>
            <a:pPr indent="-137160" lvl="0" marL="137160" rtl="0" algn="l">
              <a:lnSpc>
                <a:spcPct val="100000"/>
              </a:lnSpc>
              <a:spcBef>
                <a:spcPts val="0"/>
              </a:spcBef>
              <a:spcAft>
                <a:spcPts val="0"/>
              </a:spcAft>
              <a:buClr>
                <a:schemeClr val="dk1"/>
              </a:buClr>
              <a:buSzPts val="1200"/>
              <a:buFont typeface="Calibri"/>
              <a:buAutoNum type="arabicPeriod"/>
            </a:pPr>
            <a:r>
              <a:rPr lang="en-US"/>
              <a:t>THINK ALOUD </a:t>
            </a:r>
            <a:r>
              <a:rPr i="1" lang="en-US"/>
              <a:t>I can see from these pictures that the museum has old cars. The pictures show me how these old cars are different from cars today. Looking at the pictures helps me better understand the text.</a:t>
            </a:r>
            <a:endParaRPr i="1" sz="1200" u="none" strike="noStrike">
              <a:latin typeface="Calibri"/>
              <a:ea typeface="Calibri"/>
              <a:cs typeface="Calibri"/>
              <a:sym typeface="Calibri"/>
            </a:endParaRPr>
          </a:p>
        </p:txBody>
      </p:sp>
      <p:sp>
        <p:nvSpPr>
          <p:cNvPr id="424" name="Google Shape;424;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p:txBody>
      </p:sp>
      <p:sp>
        <p:nvSpPr>
          <p:cNvPr id="437" name="Google Shape;437;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Introduce the Unit 4 Essential Question: What can we learn from the past? Tell students that they will be reading many narrative nonfiction and fiction texts about the past and the present. Explain the importance of reading two different types of texts; each author discusses the theme, or important idea, in his or her own way. For example, the author of a narrative nonfiction text can use reallife examples to explore the theme, while the author of a fiction text can use characters and made-up events to talk about the theme.</a:t>
            </a:r>
            <a:endParaRPr/>
          </a:p>
          <a:p>
            <a:pPr indent="-228600" lvl="0" marL="228600" rtl="0" algn="l">
              <a:lnSpc>
                <a:spcPct val="100000"/>
              </a:lnSpc>
              <a:spcBef>
                <a:spcPts val="0"/>
              </a:spcBef>
              <a:spcAft>
                <a:spcPts val="0"/>
              </a:spcAft>
              <a:buSzPts val="1200"/>
              <a:buFont typeface="Calibri"/>
              <a:buAutoNum type="arabicPeriod"/>
            </a:pPr>
            <a:r>
              <a:rPr i="0" lang="en-US" sz="1200" u="none" strike="noStrike">
                <a:solidFill>
                  <a:srgbClr val="000000"/>
                </a:solidFill>
                <a:latin typeface="Calibri"/>
                <a:ea typeface="Calibri"/>
                <a:cs typeface="Calibri"/>
                <a:sym typeface="Calibri"/>
              </a:rPr>
              <a:t>Watch the Unit Video – </a:t>
            </a:r>
            <a:r>
              <a:rPr lang="en-US"/>
              <a:t>Tell students that a video has both sound and pictures. It is important to pay close attention to both to get all of the information from the video. Have students listen to the sounds and watch the pictures as they view the Unit 4 video. </a:t>
            </a:r>
            <a:r>
              <a:rPr b="1" i="0" lang="en-US" sz="1200" u="none" strike="noStrike">
                <a:solidFill>
                  <a:srgbClr val="000000"/>
                </a:solidFill>
                <a:latin typeface="Calibri"/>
                <a:ea typeface="Calibri"/>
                <a:cs typeface="Calibri"/>
                <a:sym typeface="Calibri"/>
              </a:rPr>
              <a:t>Click Path: Table of Contents -&gt; Unit 4: Then and Now-&gt; Unit 4: Introduction</a:t>
            </a:r>
            <a:endParaRPr/>
          </a:p>
          <a:p>
            <a:pPr indent="-228600" lvl="0" marL="228600" rtl="0" algn="l">
              <a:lnSpc>
                <a:spcPct val="100000"/>
              </a:lnSpc>
              <a:spcBef>
                <a:spcPts val="0"/>
              </a:spcBef>
              <a:spcAft>
                <a:spcPts val="0"/>
              </a:spcAft>
              <a:buSzPts val="1200"/>
              <a:buFont typeface="Calibri"/>
              <a:buAutoNum type="arabicPeriod"/>
            </a:pPr>
            <a:r>
              <a:rPr lang="en-US"/>
              <a:t>Have pairs of students discuss what they learned about technology in the past and the present by watching the video. Guide their discussions using the following questions:</a:t>
            </a:r>
            <a:endParaRPr/>
          </a:p>
          <a:p>
            <a:pPr indent="-228600" lvl="1" marL="685800" rtl="0" algn="l">
              <a:lnSpc>
                <a:spcPct val="100000"/>
              </a:lnSpc>
              <a:spcBef>
                <a:spcPts val="0"/>
              </a:spcBef>
              <a:spcAft>
                <a:spcPts val="0"/>
              </a:spcAft>
              <a:buSzPts val="1200"/>
              <a:buFont typeface="Arial"/>
              <a:buChar char="•"/>
            </a:pPr>
            <a:r>
              <a:rPr i="1" lang="en-US"/>
              <a:t>What did you hear in the video?</a:t>
            </a:r>
            <a:endParaRPr/>
          </a:p>
          <a:p>
            <a:pPr indent="-228600" lvl="1" marL="685800" rtl="0" algn="l">
              <a:lnSpc>
                <a:spcPct val="100000"/>
              </a:lnSpc>
              <a:spcBef>
                <a:spcPts val="0"/>
              </a:spcBef>
              <a:spcAft>
                <a:spcPts val="0"/>
              </a:spcAft>
              <a:buSzPts val="1200"/>
              <a:buFont typeface="Arial"/>
              <a:buChar char="•"/>
            </a:pPr>
            <a:r>
              <a:rPr i="1" lang="en-US"/>
              <a:t>What did you see in the video?</a:t>
            </a:r>
            <a:br>
              <a:rPr i="1" lang="en-US"/>
            </a:br>
            <a:endParaRPr i="1"/>
          </a:p>
        </p:txBody>
      </p:sp>
      <p:sp>
        <p:nvSpPr>
          <p:cNvPr id="101" name="Google Shape;10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p:txBody>
      </p:sp>
      <p:sp>
        <p:nvSpPr>
          <p:cNvPr id="449" name="Google Shape;44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a:p>
            <a:pPr indent="-137160" lvl="0" marL="137160" rtl="0" algn="l">
              <a:lnSpc>
                <a:spcPct val="100000"/>
              </a:lnSpc>
              <a:spcBef>
                <a:spcPts val="0"/>
              </a:spcBef>
              <a:spcAft>
                <a:spcPts val="0"/>
              </a:spcAft>
              <a:buClr>
                <a:schemeClr val="dk1"/>
              </a:buClr>
              <a:buSzPts val="1200"/>
              <a:buFont typeface="Calibri"/>
              <a:buAutoNum type="arabicPeriod"/>
            </a:pPr>
            <a:r>
              <a:rPr lang="en-US"/>
              <a:t>THINK ALOUD </a:t>
            </a:r>
            <a:r>
              <a:rPr i="1" lang="en-US"/>
              <a:t>I read the term CD player, but I don’t know what that is. I am going to look closely at the text on p. 38 to see if I can figure it out. The text says that the car has a CD player. The text does not help me figure out the meaning of the term. If I look at the little picture above the car, I see something that looks familiar. My aunt has a car with this type of device in it—she puts in a disc to play music as she drives. I know that these discs are also called CDs. This must be a CD player!</a:t>
            </a:r>
            <a:endParaRPr i="1"/>
          </a:p>
        </p:txBody>
      </p:sp>
      <p:sp>
        <p:nvSpPr>
          <p:cNvPr id="461" name="Google Shape;461;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Use these suggestions to prompt students’ initial responses to Cars Are Always Changing.</a:t>
            </a:r>
            <a:endParaRPr/>
          </a:p>
          <a:p>
            <a:pPr indent="-228600" lvl="1" marL="685800" rtl="0" algn="l">
              <a:lnSpc>
                <a:spcPct val="100000"/>
              </a:lnSpc>
              <a:spcBef>
                <a:spcPts val="0"/>
              </a:spcBef>
              <a:spcAft>
                <a:spcPts val="0"/>
              </a:spcAft>
              <a:buClr>
                <a:srgbClr val="373536"/>
              </a:buClr>
              <a:buSzPts val="1200"/>
              <a:buFont typeface="Arial"/>
              <a:buChar char="•"/>
            </a:pPr>
            <a:r>
              <a:rPr lang="en-US"/>
              <a:t>Talk Work with a partner. In the text, did you like the old cars or the new cars more? Which car did you like the most?</a:t>
            </a:r>
            <a:endParaRPr/>
          </a:p>
          <a:p>
            <a:pPr indent="-228600" lvl="1" marL="685800" rtl="0" algn="l">
              <a:lnSpc>
                <a:spcPct val="100000"/>
              </a:lnSpc>
              <a:spcBef>
                <a:spcPts val="0"/>
              </a:spcBef>
              <a:spcAft>
                <a:spcPts val="0"/>
              </a:spcAft>
              <a:buClr>
                <a:srgbClr val="373536"/>
              </a:buClr>
              <a:buSzPts val="1200"/>
              <a:buFont typeface="Arial"/>
              <a:buChar char="•"/>
            </a:pPr>
            <a:r>
              <a:rPr lang="en-US"/>
              <a:t>Illustrate Draw a picture to show which change to cars you think was the most important.</a:t>
            </a:r>
            <a:endParaRPr b="0" i="0" sz="1200" u="none" strike="noStrike">
              <a:solidFill>
                <a:srgbClr val="373536"/>
              </a:solidFill>
              <a:latin typeface="Calibri"/>
              <a:ea typeface="Calibri"/>
              <a:cs typeface="Calibri"/>
              <a:sym typeface="Calibri"/>
            </a:endParaRPr>
          </a:p>
        </p:txBody>
      </p:sp>
      <p:sp>
        <p:nvSpPr>
          <p:cNvPr id="474" name="Google Shape;47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the author chose words that tell about cars: crank, radio, engine, and CD player. Knowing the meanings of key words like these helps readers understand the big ideas in a text. Remind students to:</a:t>
            </a:r>
            <a:endParaRPr/>
          </a:p>
          <a:p>
            <a:pPr indent="-228600" lvl="1" marL="685800" rtl="0" algn="l">
              <a:lnSpc>
                <a:spcPct val="100000"/>
              </a:lnSpc>
              <a:spcBef>
                <a:spcPts val="0"/>
              </a:spcBef>
              <a:spcAft>
                <a:spcPts val="0"/>
              </a:spcAft>
              <a:buClr>
                <a:srgbClr val="373536"/>
              </a:buClr>
              <a:buSzPts val="1200"/>
              <a:buFont typeface="Arial"/>
              <a:buChar char="•"/>
            </a:pPr>
            <a:r>
              <a:rPr lang="en-US"/>
              <a:t>Think about words the author uses that tell something specific and important about the main idea. </a:t>
            </a:r>
            <a:endParaRPr/>
          </a:p>
          <a:p>
            <a:pPr indent="-228600" lvl="1" marL="685800" rtl="0" algn="l">
              <a:lnSpc>
                <a:spcPct val="100000"/>
              </a:lnSpc>
              <a:spcBef>
                <a:spcPts val="0"/>
              </a:spcBef>
              <a:spcAft>
                <a:spcPts val="0"/>
              </a:spcAft>
              <a:buClr>
                <a:srgbClr val="373536"/>
              </a:buClr>
              <a:buSzPts val="1200"/>
              <a:buFont typeface="Arial"/>
              <a:buChar char="•"/>
            </a:pPr>
            <a:r>
              <a:rPr lang="en-US"/>
              <a:t>Look at the pictures in the text and see if there are clues to help them learn or clarify the meanings of these key words.</a:t>
            </a:r>
            <a:endParaRPr/>
          </a:p>
          <a:p>
            <a:pPr indent="-228600" lvl="1" marL="685800" rtl="0" algn="l">
              <a:lnSpc>
                <a:spcPct val="100000"/>
              </a:lnSpc>
              <a:spcBef>
                <a:spcPts val="0"/>
              </a:spcBef>
              <a:spcAft>
                <a:spcPts val="0"/>
              </a:spcAft>
              <a:buClr>
                <a:srgbClr val="373536"/>
              </a:buClr>
              <a:buSzPts val="1200"/>
              <a:buFont typeface="Arial"/>
              <a:buChar char="•"/>
            </a:pPr>
            <a:r>
              <a:rPr lang="en-US"/>
              <a:t>Look at the words around a new word to see if there is an explanation to help them understand these key words better.</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turn to p. 40 in the Student Interactive. Model how to complete the activity using the photograph. Read aloud the two words under the photo, and ask students which word tells about the picture. </a:t>
            </a:r>
            <a:r>
              <a:rPr i="1" lang="en-US"/>
              <a:t>Is this a picture of an engine or a radio? I know that an engine is the part of a car that makes it move. A radio plays music. This is a picture of an engine. I will circle the word engine.</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Model circling the word. Then read the pairs of words under each picture and have students circle the correct word for each image.</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practice developing vocabulary by completing p. 40 in the Student Interactive.</a:t>
            </a:r>
            <a:endParaRPr b="0" i="0" sz="1200" u="none" strike="noStrike">
              <a:solidFill>
                <a:srgbClr val="373536"/>
              </a:solidFill>
              <a:latin typeface="Calibri"/>
              <a:ea typeface="Calibri"/>
              <a:cs typeface="Calibri"/>
              <a:sym typeface="Calibri"/>
            </a:endParaRPr>
          </a:p>
        </p:txBody>
      </p:sp>
      <p:sp>
        <p:nvSpPr>
          <p:cNvPr id="486" name="Google Shape;486;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complete the Check for Understanding on p. 41 of the Student Interactive.</a:t>
            </a:r>
            <a:endParaRPr sz="1200">
              <a:latin typeface="Calibri"/>
              <a:ea typeface="Calibri"/>
              <a:cs typeface="Calibri"/>
              <a:sym typeface="Calibri"/>
            </a:endParaRPr>
          </a:p>
        </p:txBody>
      </p:sp>
      <p:sp>
        <p:nvSpPr>
          <p:cNvPr id="499" name="Google Shape;499;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The characters and setting of a personal narrative are taken from real life. The characters are people from the author’s life. The setting is a real place the author has been.</a:t>
            </a:r>
            <a:endParaRPr/>
          </a:p>
          <a:p>
            <a:pPr indent="-228600" lvl="0" marL="228600" rtl="0" algn="l">
              <a:lnSpc>
                <a:spcPct val="100000"/>
              </a:lnSpc>
              <a:spcBef>
                <a:spcPts val="0"/>
              </a:spcBef>
              <a:spcAft>
                <a:spcPts val="0"/>
              </a:spcAft>
              <a:buSzPts val="1200"/>
              <a:buFont typeface="Calibri"/>
              <a:buAutoNum type="arabicPeriod"/>
            </a:pPr>
            <a:r>
              <a:rPr lang="en-US"/>
              <a:t>Hold up a stack text. Explain that this story really happened. Read the story aloud. After reading, ask students to name the main character. If the story is told in first person, students may need help naming the author. Then ask students to name other characters in the story. Say: </a:t>
            </a:r>
            <a:r>
              <a:rPr i="1" lang="en-US" u="none"/>
              <a:t>When we write our own personal narratives, you will be the main character because your story will be about something that happened to you. Who will your other characters be? </a:t>
            </a:r>
            <a:r>
              <a:rPr i="0" lang="en-US" u="none"/>
              <a:t>Discuss what other people in real life might appear in students’ own personal narratives.</a:t>
            </a:r>
            <a:endParaRPr/>
          </a:p>
          <a:p>
            <a:pPr indent="-228600" lvl="0" marL="228600" rtl="0" algn="l">
              <a:lnSpc>
                <a:spcPct val="100000"/>
              </a:lnSpc>
              <a:spcBef>
                <a:spcPts val="0"/>
              </a:spcBef>
              <a:spcAft>
                <a:spcPts val="0"/>
              </a:spcAft>
              <a:buSzPts val="1200"/>
              <a:buFont typeface="Calibri"/>
              <a:buAutoNum type="arabicPeriod"/>
            </a:pPr>
            <a:r>
              <a:rPr lang="en-US"/>
              <a:t>Follow the same process with setting. Explain that the setting is where and when a story takes place. Have students identify the setting in the stack text. Then discuss possible real settings for their narratives. </a:t>
            </a:r>
            <a:endParaRPr/>
          </a:p>
          <a:p>
            <a:pPr indent="-228600" lvl="0" marL="228600" rtl="0" algn="l">
              <a:lnSpc>
                <a:spcPct val="100000"/>
              </a:lnSpc>
              <a:spcBef>
                <a:spcPts val="0"/>
              </a:spcBef>
              <a:spcAft>
                <a:spcPts val="0"/>
              </a:spcAft>
              <a:buSzPts val="1200"/>
              <a:buFont typeface="Calibri"/>
              <a:buAutoNum type="arabicPeriod"/>
            </a:pPr>
            <a:r>
              <a:rPr lang="en-US"/>
              <a:t>Read another stack text. Ask students to identify the characters and setting, using both the text and the pictures to gather information. Emphasize that the characters and setting in a personal narrative are from the author’s real life.</a:t>
            </a:r>
            <a:endParaRPr b="0" i="0" sz="1200" u="none" strike="noStrike">
              <a:solidFill>
                <a:srgbClr val="373536"/>
              </a:solidFill>
              <a:latin typeface="Calibri"/>
              <a:ea typeface="Calibri"/>
              <a:cs typeface="Calibri"/>
              <a:sym typeface="Calibri"/>
            </a:endParaRPr>
          </a:p>
        </p:txBody>
      </p:sp>
      <p:sp>
        <p:nvSpPr>
          <p:cNvPr id="512" name="Google Shape;512;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If students struggle to understand characters and setting in personal narratives, give them more time to read books from the stack.</a:t>
            </a:r>
            <a:endParaRPr/>
          </a:p>
          <a:p>
            <a:pPr indent="-228600" lvl="0" marL="228600" rtl="0" algn="l">
              <a:lnSpc>
                <a:spcPct val="100000"/>
              </a:lnSpc>
              <a:spcBef>
                <a:spcPts val="0"/>
              </a:spcBef>
              <a:spcAft>
                <a:spcPts val="0"/>
              </a:spcAft>
              <a:buSzPts val="1200"/>
              <a:buFont typeface="Calibri"/>
              <a:buAutoNum type="arabicPeriod"/>
            </a:pPr>
            <a:r>
              <a:rPr lang="en-US"/>
              <a:t>Have students draw and label the characters and the setting they plan to write about.</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Arial"/>
              <a:buChar char="•"/>
            </a:pPr>
            <a:r>
              <a:rPr lang="en-US"/>
              <a:t>Modeled - Read a stack text aloud and point out the characters and setting. </a:t>
            </a:r>
            <a:endParaRPr/>
          </a:p>
          <a:p>
            <a:pPr indent="-228600" lvl="1" marL="685800" rtl="0" algn="l">
              <a:lnSpc>
                <a:spcPct val="100000"/>
              </a:lnSpc>
              <a:spcBef>
                <a:spcPts val="0"/>
              </a:spcBef>
              <a:spcAft>
                <a:spcPts val="0"/>
              </a:spcAft>
              <a:buSzPts val="1200"/>
              <a:buFont typeface="Arial"/>
              <a:buChar char="•"/>
            </a:pPr>
            <a:r>
              <a:rPr lang="en-US"/>
              <a:t>Shared - Have students think of a story and explain the characters and setting. </a:t>
            </a:r>
            <a:endParaRPr/>
          </a:p>
          <a:p>
            <a:pPr indent="-228600" lvl="1" marL="685800" rtl="0" algn="l">
              <a:lnSpc>
                <a:spcPct val="100000"/>
              </a:lnSpc>
              <a:spcBef>
                <a:spcPts val="0"/>
              </a:spcBef>
              <a:spcAft>
                <a:spcPts val="0"/>
              </a:spcAft>
              <a:buSzPts val="1200"/>
              <a:buFont typeface="Arial"/>
              <a:buChar char="•"/>
            </a:pPr>
            <a:r>
              <a:rPr lang="en-US"/>
              <a:t>Guided - Prompt students to add details to their pictures of their characters and setting.</a:t>
            </a:r>
            <a:endParaRPr/>
          </a:p>
          <a:p>
            <a:pPr indent="-228600" lvl="0" marL="228600" rtl="0" algn="l">
              <a:lnSpc>
                <a:spcPct val="100000"/>
              </a:lnSpc>
              <a:spcBef>
                <a:spcPts val="0"/>
              </a:spcBef>
              <a:spcAft>
                <a:spcPts val="0"/>
              </a:spcAft>
              <a:buSzPts val="1200"/>
              <a:buFont typeface="Calibri"/>
              <a:buAutoNum type="arabicPeriod"/>
            </a:pPr>
            <a:r>
              <a:rPr lang="en-US"/>
              <a:t>If students demonstrate understanding, let them begin or continue writing or drawing their personal narratives. </a:t>
            </a:r>
            <a:endParaRPr/>
          </a:p>
          <a:p>
            <a:pPr indent="-228600" lvl="0" marL="228600" rtl="0" algn="l">
              <a:lnSpc>
                <a:spcPct val="100000"/>
              </a:lnSpc>
              <a:spcBef>
                <a:spcPts val="0"/>
              </a:spcBef>
              <a:spcAft>
                <a:spcPts val="0"/>
              </a:spcAft>
              <a:buSzPts val="1200"/>
              <a:buFont typeface="Calibri"/>
              <a:buAutoNum type="arabicPeriod"/>
            </a:pPr>
            <a:r>
              <a:rPr lang="en-US"/>
              <a:t>Call on a few students who have started to write. Ask them to share the setting, or the time and place, of their personal narrative.</a:t>
            </a:r>
            <a:endParaRPr/>
          </a:p>
        </p:txBody>
      </p:sp>
      <p:sp>
        <p:nvSpPr>
          <p:cNvPr id="527" name="Google Shape;527;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Practice the short o sound with students. Help them recognize that many words with short o are spelled with the letter o between two consonants. </a:t>
            </a:r>
            <a:endParaRPr/>
          </a:p>
          <a:p>
            <a:pPr indent="-228600" lvl="0" marL="228600" rtl="0" algn="l">
              <a:lnSpc>
                <a:spcPct val="100000"/>
              </a:lnSpc>
              <a:spcBef>
                <a:spcPts val="0"/>
              </a:spcBef>
              <a:spcAft>
                <a:spcPts val="0"/>
              </a:spcAft>
              <a:buSzPts val="1200"/>
              <a:buFont typeface="Calibri"/>
              <a:buAutoNum type="arabicPeriod"/>
            </a:pPr>
            <a:r>
              <a:rPr lang="en-US"/>
              <a:t>Have students turn to p. 46. Point out the following words: hop, box, dot, mop. These words have a CVC pattern and the short vowel o. I can use that to spell these words correctly. Ask students to read aloud each word, paying attention to letters and spelling patterns. </a:t>
            </a:r>
            <a:endParaRPr/>
          </a:p>
          <a:p>
            <a:pPr indent="-228600" lvl="0" marL="228600" rtl="0" algn="l">
              <a:lnSpc>
                <a:spcPct val="100000"/>
              </a:lnSpc>
              <a:spcBef>
                <a:spcPts val="0"/>
              </a:spcBef>
              <a:spcAft>
                <a:spcPts val="0"/>
              </a:spcAft>
              <a:buSzPts val="1200"/>
              <a:buFont typeface="Calibri"/>
              <a:buAutoNum type="arabicPeriod"/>
            </a:pPr>
            <a:r>
              <a:rPr lang="en-US"/>
              <a:t>Have students complete the activity on p. 46.</a:t>
            </a:r>
            <a:endParaRPr b="0" i="0" sz="1800" u="none" strike="noStrike">
              <a:solidFill>
                <a:srgbClr val="000000"/>
              </a:solidFill>
              <a:latin typeface="Calibri"/>
              <a:ea typeface="Calibri"/>
              <a:cs typeface="Calibri"/>
              <a:sym typeface="Calibri"/>
            </a:endParaRPr>
          </a:p>
        </p:txBody>
      </p:sp>
      <p:sp>
        <p:nvSpPr>
          <p:cNvPr id="540" name="Google Shape;540;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sentences tell ideas. A complete sentence has a noun (a naming part) and a verb (an action part). </a:t>
            </a:r>
            <a:endParaRPr/>
          </a:p>
          <a:p>
            <a:pPr indent="-228600" lvl="0" marL="228600" rtl="0" algn="l">
              <a:lnSpc>
                <a:spcPct val="100000"/>
              </a:lnSpc>
              <a:spcBef>
                <a:spcPts val="0"/>
              </a:spcBef>
              <a:spcAft>
                <a:spcPts val="0"/>
              </a:spcAft>
              <a:buSzPts val="1200"/>
              <a:buFont typeface="Calibri"/>
              <a:buAutoNum type="arabicPeriod"/>
            </a:pPr>
            <a:r>
              <a:rPr lang="en-US"/>
              <a:t>Say incomplete sentences for students. For example, say: </a:t>
            </a:r>
            <a:r>
              <a:rPr i="1" lang="en-US"/>
              <a:t>The dog. This is not a complete sentence because it does not have a verb, or action part. Runs. This is not a complete sentence either because it does not have a noun, or naming part. The dog runs. This is a complete sentence. It has both a noun and a verb. </a:t>
            </a:r>
            <a:endParaRPr/>
          </a:p>
          <a:p>
            <a:pPr indent="-228600" lvl="0" marL="228600" rtl="0" algn="l">
              <a:lnSpc>
                <a:spcPct val="100000"/>
              </a:lnSpc>
              <a:spcBef>
                <a:spcPts val="0"/>
              </a:spcBef>
              <a:spcAft>
                <a:spcPts val="0"/>
              </a:spcAft>
              <a:buSzPts val="1200"/>
              <a:buFont typeface="Calibri"/>
              <a:buAutoNum type="arabicPeriod"/>
            </a:pPr>
            <a:r>
              <a:rPr lang="en-US"/>
              <a:t>Provide students with sentences and sentence fragments. Have them identify whether they are complete sentences. If needed, review each sentence fragment and talk about the part of the sentence that is missing.</a:t>
            </a:r>
            <a:endParaRPr b="0" i="0" sz="1200" u="none" strike="noStrike">
              <a:solidFill>
                <a:srgbClr val="000000"/>
              </a:solidFill>
              <a:latin typeface="Calibri"/>
              <a:ea typeface="Calibri"/>
              <a:cs typeface="Calibri"/>
              <a:sym typeface="Calibri"/>
            </a:endParaRPr>
          </a:p>
        </p:txBody>
      </p:sp>
      <p:sp>
        <p:nvSpPr>
          <p:cNvPr id="553" name="Google Shape;553;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4" name="Google Shape;56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Read the Unit Goals on p. 12 in the Student Interactive to students.</a:t>
            </a:r>
            <a:endParaRPr/>
          </a:p>
          <a:p>
            <a:pPr indent="-228600" lvl="0" marL="228600" rtl="0" algn="l">
              <a:lnSpc>
                <a:spcPct val="100000"/>
              </a:lnSpc>
              <a:spcBef>
                <a:spcPts val="0"/>
              </a:spcBef>
              <a:spcAft>
                <a:spcPts val="0"/>
              </a:spcAft>
              <a:buSzPts val="1200"/>
              <a:buFont typeface="Calibri"/>
              <a:buAutoNum type="arabicPeriod"/>
            </a:pPr>
            <a:r>
              <a:rPr lang="en-US"/>
              <a:t>As you read aloud each goal, have students shade in the shape next to it using different colors. </a:t>
            </a:r>
            <a:endParaRPr/>
          </a:p>
          <a:p>
            <a:pPr indent="-228600" lvl="0" marL="228600" rtl="0" algn="l">
              <a:lnSpc>
                <a:spcPct val="100000"/>
              </a:lnSpc>
              <a:spcBef>
                <a:spcPts val="0"/>
              </a:spcBef>
              <a:spcAft>
                <a:spcPts val="0"/>
              </a:spcAft>
              <a:buSzPts val="1200"/>
              <a:buFont typeface="Calibri"/>
              <a:buAutoNum type="arabicPeriod"/>
            </a:pPr>
            <a:r>
              <a:rPr lang="en-US"/>
              <a:t>Using the photos on p. 12, hold a class discussion about classrooms from long ago and classrooms today.</a:t>
            </a:r>
            <a:endParaRPr/>
          </a:p>
          <a:p>
            <a:pPr indent="-228600" lvl="0" marL="228600" rtl="0" algn="l">
              <a:lnSpc>
                <a:spcPct val="100000"/>
              </a:lnSpc>
              <a:spcBef>
                <a:spcPts val="0"/>
              </a:spcBef>
              <a:spcAft>
                <a:spcPts val="0"/>
              </a:spcAft>
              <a:buSzPts val="1200"/>
              <a:buFont typeface="Calibri"/>
              <a:buAutoNum type="arabicPeriod"/>
            </a:pPr>
            <a:r>
              <a:rPr lang="en-US"/>
              <a:t>Have students talk to a partner about how the classrooms in the pictures are alike and different.</a:t>
            </a:r>
            <a:endParaRPr sz="1200">
              <a:latin typeface="Calibri"/>
              <a:ea typeface="Calibri"/>
              <a:cs typeface="Calibri"/>
              <a:sym typeface="Calibri"/>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Display the fox Picture Card. </a:t>
            </a:r>
            <a:r>
              <a:rPr i="1" lang="en-US"/>
              <a:t>This is a picture of a fox. Listen to the sounds as I say this word slowly: /f/ /o/ /ks/. How many sounds does the word /f/ /o/ /ks/ have? Yes, it has three sounds. Now listen as I blend the sounds together to say the word: fox</a:t>
            </a:r>
            <a:r>
              <a:rPr lang="en-US"/>
              <a:t>. Have students segment and blend the sounds in fox with you.</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point to the picture of the box on p. 19 in the Student Interactive. </a:t>
            </a:r>
            <a:r>
              <a:rPr i="1" lang="en-US"/>
              <a:t>Listen to the sounds in this word: /b/ /o/ /ks/, box. The middle sound in box is /o/. In this row, we will circle picture words with the middle sound /o/. Let’s circle the box.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segment and blend the sounds for each picture word in the first row and circle the ones that have the sound /o/. Then continue with the second row and the sound /ō/.</a:t>
            </a:r>
            <a:endParaRPr i="0" sz="1200">
              <a:solidFill>
                <a:srgbClr val="373536"/>
              </a:solidFill>
              <a:latin typeface="Calibri"/>
              <a:ea typeface="Calibri"/>
              <a:cs typeface="Calibri"/>
              <a:sym typeface="Calibri"/>
            </a:endParaRPr>
          </a:p>
        </p:txBody>
      </p:sp>
      <p:sp>
        <p:nvSpPr>
          <p:cNvPr id="575" name="Google Shape;575;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the sound /o/ can be spelled with the letter o and that the sound /ō/ can be spelled with the vowel pattern o_e. Display the dog Picture Card. Point to the picture of the dog. Write dog on the board and read the word aloud. Tell students the word dog has the middle sound /o/ spelled o. Repeat with the hose Picture Card for the sound /ō/ spelled o_e.</a:t>
            </a:r>
            <a:endParaRPr/>
          </a:p>
          <a:p>
            <a:pPr indent="-228600" lvl="0" marL="228600" rtl="0" algn="l">
              <a:lnSpc>
                <a:spcPct val="100000"/>
              </a:lnSpc>
              <a:spcBef>
                <a:spcPts val="0"/>
              </a:spcBef>
              <a:spcAft>
                <a:spcPts val="0"/>
              </a:spcAft>
              <a:buSzPts val="1200"/>
              <a:buFont typeface="Calibri"/>
              <a:buAutoNum type="arabicPeriod"/>
            </a:pPr>
            <a:r>
              <a:rPr lang="en-US"/>
              <a:t>Have students turn to p. 20 in the Student Interactive. Ask them to trace the letters and read the words. Then tell students the first picture is a cone. Have students identify if cone has the sound /o/ or /ō/. Tell students if the word has the middle sound /o/ like fox, they should color the circle red. If the middle sound in a picture word is /ō/ like home, they should color the circle blue.</a:t>
            </a:r>
            <a:endParaRPr/>
          </a:p>
          <a:p>
            <a:pPr indent="-228600" lvl="0" marL="228600" rtl="0" algn="l">
              <a:lnSpc>
                <a:spcPct val="100000"/>
              </a:lnSpc>
              <a:spcBef>
                <a:spcPts val="0"/>
              </a:spcBef>
              <a:spcAft>
                <a:spcPts val="0"/>
              </a:spcAft>
              <a:buSzPts val="1200"/>
              <a:buFont typeface="Calibri"/>
              <a:buAutoNum type="arabicPeriod"/>
            </a:pPr>
            <a:r>
              <a:rPr lang="en-US"/>
              <a:t>Identify all the pictures on p. 20 with students, and then have them complete the activity.</a:t>
            </a:r>
            <a:endParaRPr b="1" i="0" sz="1200">
              <a:latin typeface="Calibri"/>
              <a:ea typeface="Calibri"/>
              <a:cs typeface="Calibri"/>
              <a:sym typeface="Calibri"/>
            </a:endParaRPr>
          </a:p>
        </p:txBody>
      </p:sp>
      <p:sp>
        <p:nvSpPr>
          <p:cNvPr id="588" name="Google Shape;588;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Clr>
                <a:srgbClr val="000000"/>
              </a:buClr>
              <a:buSzPts val="1200"/>
              <a:buFont typeface="Calibri"/>
              <a:buAutoNum type="arabicPeriod"/>
            </a:pPr>
            <a:r>
              <a:rPr lang="en-US"/>
              <a:t>Say: </a:t>
            </a:r>
            <a:r>
              <a:rPr i="1" lang="en-US"/>
              <a:t>Today we will practice reading the high-frequency words find, over, and again</a:t>
            </a:r>
            <a:r>
              <a:rPr lang="en-US"/>
              <a:t>. Have students read the words at the top of p. 21 in the Student Interactive with you: find, over, again.</a:t>
            </a:r>
            <a:endParaRPr/>
          </a:p>
          <a:p>
            <a:pPr indent="-265176" lvl="0" marL="265176" rtl="0" algn="l">
              <a:lnSpc>
                <a:spcPct val="100000"/>
              </a:lnSpc>
              <a:spcBef>
                <a:spcPts val="0"/>
              </a:spcBef>
              <a:spcAft>
                <a:spcPts val="0"/>
              </a:spcAft>
              <a:buClr>
                <a:srgbClr val="000000"/>
              </a:buClr>
              <a:buSzPts val="1200"/>
              <a:buFont typeface="Calibri"/>
              <a:buAutoNum type="arabicPeriod"/>
            </a:pPr>
            <a:r>
              <a:rPr lang="en-US"/>
              <a:t>Have students look at the words at the top of p. 21. Say: </a:t>
            </a:r>
            <a:r>
              <a:rPr i="1" lang="en-US"/>
              <a:t>I will read a word, and I want you to point to it. Then we will read the word together</a:t>
            </a:r>
            <a:r>
              <a:rPr lang="en-US"/>
              <a:t>. Read find, and have students point to it. </a:t>
            </a:r>
            <a:r>
              <a:rPr i="1" lang="en-US"/>
              <a:t>Now let’s read the word together: find</a:t>
            </a:r>
            <a:r>
              <a:rPr lang="en-US"/>
              <a:t>. Repeat with the other words.</a:t>
            </a:r>
            <a:endParaRPr/>
          </a:p>
          <a:p>
            <a:pPr indent="-265176" lvl="0" marL="265176" rtl="0" algn="l">
              <a:lnSpc>
                <a:spcPct val="100000"/>
              </a:lnSpc>
              <a:spcBef>
                <a:spcPts val="0"/>
              </a:spcBef>
              <a:spcAft>
                <a:spcPts val="0"/>
              </a:spcAft>
              <a:buClr>
                <a:srgbClr val="000000"/>
              </a:buClr>
              <a:buSzPts val="1200"/>
              <a:buFont typeface="Calibri"/>
              <a:buAutoNum type="arabicPeriod"/>
            </a:pPr>
            <a:r>
              <a:rPr lang="en-US"/>
              <a:t>Have students read the sentences on p. 21 with you. Ask them to identify the words find, over, and again in the sentences. Then have them read the sentences with a partner and underline the high-frequency words in the sentences. Finally, have them write one of the words on the line.</a:t>
            </a:r>
            <a:endParaRPr/>
          </a:p>
        </p:txBody>
      </p:sp>
      <p:sp>
        <p:nvSpPr>
          <p:cNvPr id="602" name="Google Shape;602;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Explain that each sentence in a text gives information, and these pieces of information are connected. An author does not write about one topic in one sentence and a totally different topic in another sentence. Readers describe connections between different pieces of information in a text. To make connections, students can:</a:t>
            </a:r>
            <a:endParaRPr/>
          </a:p>
          <a:p>
            <a:pPr indent="-228600" lvl="1" marL="685800" rtl="0" algn="l">
              <a:lnSpc>
                <a:spcPct val="100000"/>
              </a:lnSpc>
              <a:spcBef>
                <a:spcPts val="0"/>
              </a:spcBef>
              <a:spcAft>
                <a:spcPts val="0"/>
              </a:spcAft>
              <a:buClr>
                <a:srgbClr val="373536"/>
              </a:buClr>
              <a:buSzPts val="1200"/>
              <a:buFont typeface="Arial"/>
              <a:buChar char="•"/>
            </a:pPr>
            <a:r>
              <a:rPr lang="en-US"/>
              <a:t>Notice information that is about the same topic or theme.</a:t>
            </a:r>
            <a:endParaRPr/>
          </a:p>
          <a:p>
            <a:pPr indent="-228600" lvl="1" marL="685800" rtl="0" algn="l">
              <a:lnSpc>
                <a:spcPct val="100000"/>
              </a:lnSpc>
              <a:spcBef>
                <a:spcPts val="0"/>
              </a:spcBef>
              <a:spcAft>
                <a:spcPts val="0"/>
              </a:spcAft>
              <a:buClr>
                <a:srgbClr val="373536"/>
              </a:buClr>
              <a:buSzPts val="1200"/>
              <a:buFont typeface="Arial"/>
              <a:buChar char="•"/>
            </a:pPr>
            <a:r>
              <a:rPr lang="en-US"/>
              <a:t>Pay attention to ways in which different pieces of information tell different things about the topic.</a:t>
            </a:r>
            <a:endParaRPr/>
          </a:p>
          <a:p>
            <a:pPr indent="-228600" lvl="1" marL="685800" rtl="0" algn="l">
              <a:lnSpc>
                <a:spcPct val="100000"/>
              </a:lnSpc>
              <a:spcBef>
                <a:spcPts val="0"/>
              </a:spcBef>
              <a:spcAft>
                <a:spcPts val="0"/>
              </a:spcAft>
              <a:buClr>
                <a:srgbClr val="373536"/>
              </a:buClr>
              <a:buSzPts val="1200"/>
              <a:buFont typeface="Arial"/>
              <a:buChar char="•"/>
            </a:pPr>
            <a:r>
              <a:rPr lang="en-US"/>
              <a:t>Look at the title and ask: What does the title tell me about the topic?</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Remind students that they just read a narrative nonfiction text about cars. Have them turn to p. 31 in the Student Interactive. Read the title aloud. </a:t>
            </a:r>
            <a:r>
              <a:rPr i="1" lang="en-US"/>
              <a:t>I can tell from the title that the author wants me to know that cars are always changing. There are pictures of an old car and a new car. This means the text will be about changes in cars. I will look for ways to connect old and new cars, such as how they are alike and different.</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Direct attention to p. 33 and read it aloud. </a:t>
            </a:r>
            <a:r>
              <a:rPr i="1" lang="en-US"/>
              <a:t>This page tells about old cars. It tells how old cars are different from cars that came later. My car starts with a key, but this page tells me that old cars started by turning a crank.</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Continue by having students identify information about old cars and new cars. Encourage them to find similarities and differences between them. Then point out the Close Read notes on pp. 33 and 35, and guide students to underline parts of the text that help them describe connections.</a:t>
            </a:r>
            <a:endParaRPr i="1" sz="1200">
              <a:latin typeface="Calibri"/>
              <a:ea typeface="Calibri"/>
              <a:cs typeface="Calibri"/>
              <a:sym typeface="Calibri"/>
            </a:endParaRPr>
          </a:p>
        </p:txBody>
      </p:sp>
      <p:sp>
        <p:nvSpPr>
          <p:cNvPr id="618" name="Google Shape;618;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authors connect information in a text. Read aloud the Close Read questions on p. 33 and p. 35. Guide students to find and underline the answers. This text evidence will help them describe connections in the text. DOK 2</a:t>
            </a:r>
            <a:endParaRPr i="0" sz="1200">
              <a:latin typeface="Calibri"/>
              <a:ea typeface="Calibri"/>
              <a:cs typeface="Calibri"/>
              <a:sym typeface="Calibri"/>
            </a:endParaRPr>
          </a:p>
        </p:txBody>
      </p:sp>
      <p:sp>
        <p:nvSpPr>
          <p:cNvPr id="630" name="Google Shape;630;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authors connect information in a text. Read aloud the Close Read questions on p. 33 and p. 35. Guide students to find and underline the answers. This text evidence will help them describe connections in the text. DOK 2</a:t>
            </a:r>
            <a:endParaRPr i="0" sz="1200">
              <a:latin typeface="Calibri"/>
              <a:ea typeface="Calibri"/>
              <a:cs typeface="Calibri"/>
              <a:sym typeface="Calibri"/>
            </a:endParaRPr>
          </a:p>
        </p:txBody>
      </p:sp>
      <p:sp>
        <p:nvSpPr>
          <p:cNvPr id="643" name="Google Shape;643;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use the strategies for describing connections.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Read the directions at the bottom of p. 42 in the Student Interactive. Then ask students to describe connections by drawing or writing information about the first cars in the first column and information about ways the cars changed or were different in the second column. Encourage students to look back at the pictures and what they underlined in the text.</a:t>
            </a:r>
            <a:endParaRPr/>
          </a:p>
        </p:txBody>
      </p:sp>
      <p:sp>
        <p:nvSpPr>
          <p:cNvPr id="656" name="Google Shape;656;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different people can tell a story. </a:t>
            </a:r>
            <a:r>
              <a:rPr i="1" lang="en-US"/>
              <a:t>If I write about Lily’s day at school, I am telling Lily’s story. If I write about my day, I am telling my own story. That means I am the narrator. This is called first-person text. The pronouns I, me, my, we, us, and our are words that show that I am telling my own story.</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Model first-person text. Display and read aloud this sentence: Last night I watched a movie</a:t>
            </a:r>
            <a:r>
              <a:rPr i="1" lang="en-US"/>
              <a:t>. In this sentence, I am telling my own story. I use the word I. This is first-person text.</a:t>
            </a:r>
            <a:r>
              <a:rPr lang="en-US"/>
              <a:t> Have students take turns telling a first-person story and naming the pronouns they hear.</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p. 47 in the Student Interactive.</a:t>
            </a:r>
            <a:endParaRPr i="1"/>
          </a:p>
        </p:txBody>
      </p:sp>
      <p:sp>
        <p:nvSpPr>
          <p:cNvPr id="669" name="Google Shape;669;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228600" rtl="0" algn="l">
              <a:lnSpc>
                <a:spcPct val="100000"/>
              </a:lnSpc>
              <a:spcBef>
                <a:spcPts val="0"/>
              </a:spcBef>
              <a:spcAft>
                <a:spcPts val="0"/>
              </a:spcAft>
              <a:buClr>
                <a:srgbClr val="000000"/>
              </a:buClr>
              <a:buSzPts val="1200"/>
              <a:buFont typeface="Arial"/>
              <a:buNone/>
            </a:pPr>
            <a:r>
              <a:t/>
            </a:r>
            <a:endParaRPr b="1"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lang="en-US"/>
              <a:t>Tell students they are going to practice writing words. Point out that words are made up of several letters. Explain that there are no spaces between letters in a word, but there are spaces between words. </a:t>
            </a:r>
            <a:endParaRPr/>
          </a:p>
          <a:p>
            <a:pPr indent="-228600" lvl="0" marL="228600" rtl="0" algn="l">
              <a:lnSpc>
                <a:spcPct val="100000"/>
              </a:lnSpc>
              <a:spcBef>
                <a:spcPts val="0"/>
              </a:spcBef>
              <a:spcAft>
                <a:spcPts val="0"/>
              </a:spcAft>
              <a:buSzPts val="1200"/>
              <a:buFont typeface="Calibri"/>
              <a:buAutoNum type="arabicPeriod"/>
            </a:pPr>
            <a:r>
              <a:rPr lang="en-US"/>
              <a:t>Display this sentence: </a:t>
            </a:r>
            <a:r>
              <a:rPr i="1" lang="en-US"/>
              <a:t>It is hot. I see three words in this sentence. I see a space between the words. I do not see spaces between the letters within the words. </a:t>
            </a:r>
            <a:r>
              <a:rPr lang="en-US"/>
              <a:t>Place your finger between the words to show there is a space between them. </a:t>
            </a:r>
            <a:endParaRPr/>
          </a:p>
          <a:p>
            <a:pPr indent="-228600" lvl="0" marL="228600" rtl="0" algn="l">
              <a:lnSpc>
                <a:spcPct val="100000"/>
              </a:lnSpc>
              <a:spcBef>
                <a:spcPts val="0"/>
              </a:spcBef>
              <a:spcAft>
                <a:spcPts val="0"/>
              </a:spcAft>
              <a:buSzPts val="1200"/>
              <a:buFont typeface="Calibri"/>
              <a:buAutoNum type="arabicPeriod"/>
            </a:pPr>
            <a:r>
              <a:rPr lang="en-US"/>
              <a:t>Provide students with lined paper. Help them recognize the difference between a letter and a printed word by having them copy and write the sentence: It is hot. Ask them to make sure they have left a space between words by putting their finger between the words.</a:t>
            </a:r>
            <a:endParaRPr b="0" i="0" sz="1200" u="none" strike="noStrike">
              <a:solidFill>
                <a:srgbClr val="373536"/>
              </a:solidFill>
              <a:latin typeface="Calibri"/>
              <a:ea typeface="Calibri"/>
              <a:cs typeface="Calibri"/>
              <a:sym typeface="Calibri"/>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t>Have students use Handwriting p. 201 from the Resource Download Center to practice writing simple words. </a:t>
            </a:r>
            <a:r>
              <a:rPr b="1" i="0" lang="en-US" sz="1200" u="none" strike="noStrike">
                <a:solidFill>
                  <a:srgbClr val="373536"/>
                </a:solidFill>
                <a:latin typeface="Calibri"/>
                <a:ea typeface="Calibri"/>
                <a:cs typeface="Calibri"/>
                <a:sym typeface="Calibri"/>
              </a:rPr>
              <a:t>Click path: Realize -&gt; Table of Contents -&gt; Resource Download Center -&gt; Handwriting Practice -&gt; U4W1L3 Handwriting Practice </a:t>
            </a:r>
            <a:endParaRPr b="1" sz="1200">
              <a:solidFill>
                <a:srgbClr val="373536"/>
              </a:solidFill>
              <a:latin typeface="Calibri"/>
              <a:ea typeface="Calibri"/>
              <a:cs typeface="Calibri"/>
              <a:sym typeface="Calibri"/>
            </a:endParaRPr>
          </a:p>
          <a:p>
            <a:pPr indent="-152400" lvl="0" marL="228600" rtl="0" algn="l">
              <a:lnSpc>
                <a:spcPct val="100000"/>
              </a:lnSpc>
              <a:spcBef>
                <a:spcPts val="0"/>
              </a:spcBef>
              <a:spcAft>
                <a:spcPts val="0"/>
              </a:spcAft>
              <a:buSzPts val="1200"/>
              <a:buFont typeface="Arial"/>
              <a:buNone/>
            </a:pPr>
            <a:r>
              <a:t/>
            </a:r>
            <a:endParaRPr b="1"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682" name="Google Shape;682;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The plot of a personal narrative includes the events that make up a story. The events are usually told in the order that they happened.</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Explain that in a personal narrative, an author writes about events that happened in real life. Those events are called a plot. Read a stack text aloud. When you are finished reading, have students recall the plot. Flip through the book to help them. As they name events, write the events on the board. Say:  </a:t>
            </a:r>
            <a:r>
              <a:rPr i="1" lang="en-US"/>
              <a:t>In a personal narrative, the events are told in the order they happened—first, next, and last. When we write our own narratives, we will write what happened in the order that it happened in real life.</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Read another book from the stack, or have students think about a personal narrative they have already read as a class. Call on students to name the events from the story. Help them retell the events in order.</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small moments usually make the best personal narratives. Think aloud about a small moment, and write the events you could include in your story. For instance: I remember taking a bike ride with my mom. First, we put on our helmets. Then we rode our bikes down the street. Next, we went down a big hill! I asked Mom if we were lost, but she told me she knew where we were going. Finally, we turned a corner, and we were at the park!</a:t>
            </a:r>
            <a:endParaRPr i="1"/>
          </a:p>
        </p:txBody>
      </p:sp>
      <p:sp>
        <p:nvSpPr>
          <p:cNvPr id="694" name="Google Shape;694;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Clr>
                <a:srgbClr val="373536"/>
              </a:buClr>
              <a:buSzPts val="1200"/>
              <a:buFont typeface="Calibri"/>
              <a:buAutoNum type="arabicPeriod"/>
            </a:pPr>
            <a:r>
              <a:rPr lang="en-US"/>
              <a:t>Remind students that academic language is used when discussing ideas. Tell them that as they learn about the past and present throughout the unit, they will learn and use these words. </a:t>
            </a:r>
            <a:endParaRPr/>
          </a:p>
          <a:p>
            <a:pPr indent="-304800" lvl="0" marL="457200" rtl="0" algn="l">
              <a:lnSpc>
                <a:spcPct val="100000"/>
              </a:lnSpc>
              <a:spcBef>
                <a:spcPts val="0"/>
              </a:spcBef>
              <a:spcAft>
                <a:spcPts val="0"/>
              </a:spcAft>
              <a:buClr>
                <a:srgbClr val="373536"/>
              </a:buClr>
              <a:buSzPts val="1200"/>
              <a:buFont typeface="Calibri"/>
              <a:buAutoNum type="arabicPeriod"/>
            </a:pPr>
            <a:r>
              <a:rPr lang="en-US"/>
              <a:t>Have students turn to p. 13 in the Student Interactive. Read aloud the words and the sentences below to model using the words.</a:t>
            </a:r>
            <a:endParaRPr/>
          </a:p>
          <a:p>
            <a:pPr indent="-304800" lvl="1" marL="914400" rtl="0" algn="l">
              <a:lnSpc>
                <a:spcPct val="100000"/>
              </a:lnSpc>
              <a:spcBef>
                <a:spcPts val="0"/>
              </a:spcBef>
              <a:spcAft>
                <a:spcPts val="0"/>
              </a:spcAft>
              <a:buClr>
                <a:srgbClr val="373536"/>
              </a:buClr>
              <a:buSzPts val="1200"/>
              <a:buFont typeface="Arial"/>
              <a:buChar char="•"/>
            </a:pPr>
            <a:r>
              <a:rPr i="1" lang="en-US"/>
              <a:t>Our </a:t>
            </a:r>
            <a:r>
              <a:rPr b="1" i="1" lang="en-US"/>
              <a:t>tradition</a:t>
            </a:r>
            <a:r>
              <a:rPr i="1" lang="en-US"/>
              <a:t> is eating dinner at the table every night.</a:t>
            </a:r>
            <a:endParaRPr/>
          </a:p>
          <a:p>
            <a:pPr indent="-304800" lvl="1" marL="914400" rtl="0" algn="l">
              <a:lnSpc>
                <a:spcPct val="100000"/>
              </a:lnSpc>
              <a:spcBef>
                <a:spcPts val="0"/>
              </a:spcBef>
              <a:spcAft>
                <a:spcPts val="0"/>
              </a:spcAft>
              <a:buClr>
                <a:srgbClr val="373536"/>
              </a:buClr>
              <a:buSzPts val="1200"/>
              <a:buFont typeface="Arial"/>
              <a:buChar char="•"/>
            </a:pPr>
            <a:r>
              <a:rPr i="1" lang="en-US"/>
              <a:t>You can </a:t>
            </a:r>
            <a:r>
              <a:rPr b="1" i="1" lang="en-US"/>
              <a:t>discover</a:t>
            </a:r>
            <a:r>
              <a:rPr i="1" lang="en-US"/>
              <a:t> seashells at the beach.</a:t>
            </a:r>
            <a:endParaRPr/>
          </a:p>
          <a:p>
            <a:pPr indent="-304800" lvl="1" marL="914400" rtl="0" algn="l">
              <a:lnSpc>
                <a:spcPct val="100000"/>
              </a:lnSpc>
              <a:spcBef>
                <a:spcPts val="0"/>
              </a:spcBef>
              <a:spcAft>
                <a:spcPts val="0"/>
              </a:spcAft>
              <a:buClr>
                <a:srgbClr val="373536"/>
              </a:buClr>
              <a:buSzPts val="1200"/>
              <a:buFont typeface="Arial"/>
              <a:buChar char="•"/>
            </a:pPr>
            <a:r>
              <a:rPr i="1" lang="en-US"/>
              <a:t>You </a:t>
            </a:r>
            <a:r>
              <a:rPr b="1" i="1" lang="en-US"/>
              <a:t>change</a:t>
            </a:r>
            <a:r>
              <a:rPr i="1" lang="en-US"/>
              <a:t> from a baby to a toddler.</a:t>
            </a:r>
            <a:endParaRPr/>
          </a:p>
          <a:p>
            <a:pPr indent="-304800" lvl="1" marL="914400" rtl="0" algn="l">
              <a:lnSpc>
                <a:spcPct val="100000"/>
              </a:lnSpc>
              <a:spcBef>
                <a:spcPts val="0"/>
              </a:spcBef>
              <a:spcAft>
                <a:spcPts val="0"/>
              </a:spcAft>
              <a:buClr>
                <a:srgbClr val="373536"/>
              </a:buClr>
              <a:buSzPts val="1200"/>
              <a:buFont typeface="Arial"/>
              <a:buChar char="•"/>
            </a:pPr>
            <a:r>
              <a:rPr i="1" lang="en-US"/>
              <a:t>The clock shows the </a:t>
            </a:r>
            <a:r>
              <a:rPr b="1" i="1" lang="en-US"/>
              <a:t>time</a:t>
            </a:r>
            <a:r>
              <a:rPr i="1" lang="en-US"/>
              <a:t>.</a:t>
            </a:r>
            <a:endParaRPr/>
          </a:p>
          <a:p>
            <a:pPr indent="-304800" lvl="0" marL="457200" rtl="0" algn="l">
              <a:lnSpc>
                <a:spcPct val="100000"/>
              </a:lnSpc>
              <a:spcBef>
                <a:spcPts val="0"/>
              </a:spcBef>
              <a:spcAft>
                <a:spcPts val="0"/>
              </a:spcAft>
              <a:buClr>
                <a:srgbClr val="373536"/>
              </a:buClr>
              <a:buSzPts val="1200"/>
              <a:buFont typeface="Calibri"/>
              <a:buAutoNum type="arabicPeriod"/>
            </a:pPr>
            <a:r>
              <a:rPr lang="en-US"/>
              <a:t>Then have students make up and say their own sentences using the new Academic Vocabulary words. </a:t>
            </a:r>
            <a:endParaRPr/>
          </a:p>
          <a:p>
            <a:pPr indent="-304800" lvl="0" marL="457200" rtl="0" algn="l">
              <a:lnSpc>
                <a:spcPct val="100000"/>
              </a:lnSpc>
              <a:spcBef>
                <a:spcPts val="0"/>
              </a:spcBef>
              <a:spcAft>
                <a:spcPts val="0"/>
              </a:spcAft>
              <a:buClr>
                <a:srgbClr val="373536"/>
              </a:buClr>
              <a:buSzPts val="1200"/>
              <a:buFont typeface="Calibri"/>
              <a:buAutoNum type="arabicPeriod"/>
            </a:pPr>
            <a:r>
              <a:rPr lang="en-US"/>
              <a:t>Guide students to recognize the connection between the pictures and words on p. 13. Have partners take turns saying the words and acting them out. </a:t>
            </a:r>
            <a:endParaRPr sz="1200">
              <a:latin typeface="Calibri"/>
              <a:ea typeface="Calibri"/>
              <a:cs typeface="Calibri"/>
              <a:sym typeface="Calibri"/>
            </a:endParaRPr>
          </a:p>
        </p:txBody>
      </p:sp>
      <p:sp>
        <p:nvSpPr>
          <p:cNvPr id="129" name="Google Shape;12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If students need more time to understand how authors write and draw personal narratives, have them continue reading the stack texts.</a:t>
            </a:r>
            <a:endParaRPr/>
          </a:p>
          <a:p>
            <a:pPr indent="-228600" lvl="0" marL="228600" rtl="0" algn="l">
              <a:lnSpc>
                <a:spcPct val="100000"/>
              </a:lnSpc>
              <a:spcBef>
                <a:spcPts val="0"/>
              </a:spcBef>
              <a:spcAft>
                <a:spcPts val="0"/>
              </a:spcAft>
              <a:buSzPts val="1200"/>
              <a:buFont typeface="Calibri"/>
              <a:buAutoNum type="arabicPeriod"/>
            </a:pPr>
            <a:r>
              <a:rPr lang="en-US" sz="1200">
                <a:latin typeface="Calibri"/>
                <a:ea typeface="Calibri"/>
                <a:cs typeface="Calibri"/>
                <a:sym typeface="Calibri"/>
              </a:rPr>
              <a:t>Writing Support</a:t>
            </a:r>
            <a:endParaRPr/>
          </a:p>
          <a:p>
            <a:pPr indent="-228600" lvl="1" marL="685800" rtl="0" algn="l">
              <a:lnSpc>
                <a:spcPct val="100000"/>
              </a:lnSpc>
              <a:spcBef>
                <a:spcPts val="0"/>
              </a:spcBef>
              <a:spcAft>
                <a:spcPts val="0"/>
              </a:spcAft>
              <a:buSzPts val="1200"/>
              <a:buFont typeface="Arial"/>
              <a:buChar char="•"/>
            </a:pPr>
            <a:r>
              <a:rPr lang="en-US"/>
              <a:t>Modeled - Read a stack book aloud and identify the sequence of events in the plot.</a:t>
            </a:r>
            <a:endParaRPr/>
          </a:p>
          <a:p>
            <a:pPr indent="-228600" lvl="1" marL="685800" rtl="0" algn="l">
              <a:lnSpc>
                <a:spcPct val="100000"/>
              </a:lnSpc>
              <a:spcBef>
                <a:spcPts val="0"/>
              </a:spcBef>
              <a:spcAft>
                <a:spcPts val="0"/>
              </a:spcAft>
              <a:buSzPts val="1200"/>
              <a:buFont typeface="Arial"/>
              <a:buChar char="•"/>
            </a:pPr>
            <a:r>
              <a:rPr lang="en-US"/>
              <a:t>Shared - Have students tell the plot of their favorite story.</a:t>
            </a:r>
            <a:endParaRPr/>
          </a:p>
          <a:p>
            <a:pPr indent="-228600" lvl="1" marL="685800" rtl="0" algn="l">
              <a:lnSpc>
                <a:spcPct val="100000"/>
              </a:lnSpc>
              <a:spcBef>
                <a:spcPts val="0"/>
              </a:spcBef>
              <a:spcAft>
                <a:spcPts val="0"/>
              </a:spcAft>
              <a:buSzPts val="1200"/>
              <a:buFont typeface="Arial"/>
              <a:buChar char="•"/>
            </a:pPr>
            <a:r>
              <a:rPr lang="en-US"/>
              <a:t>Guided - Encourage students to identify their plot events in detail.</a:t>
            </a:r>
            <a:endParaRPr/>
          </a:p>
          <a:p>
            <a:pPr indent="-228600" lvl="0" marL="228600" rtl="0" algn="l">
              <a:lnSpc>
                <a:spcPct val="100000"/>
              </a:lnSpc>
              <a:spcBef>
                <a:spcPts val="0"/>
              </a:spcBef>
              <a:spcAft>
                <a:spcPts val="0"/>
              </a:spcAft>
              <a:buSzPts val="1200"/>
              <a:buFont typeface="Calibri"/>
              <a:buAutoNum type="arabicPeriod"/>
            </a:pPr>
            <a:r>
              <a:rPr lang="en-US"/>
              <a:t>If students show understanding, have them work on their own personal narratives. </a:t>
            </a:r>
            <a:endParaRPr/>
          </a:p>
          <a:p>
            <a:pPr indent="-228600" lvl="0" marL="228600" rtl="0" algn="l">
              <a:lnSpc>
                <a:spcPct val="100000"/>
              </a:lnSpc>
              <a:spcBef>
                <a:spcPts val="0"/>
              </a:spcBef>
              <a:spcAft>
                <a:spcPts val="0"/>
              </a:spcAft>
              <a:buSzPts val="1200"/>
              <a:buFont typeface="Calibri"/>
              <a:buAutoNum type="arabicPeriod"/>
            </a:pPr>
            <a:r>
              <a:rPr lang="en-US"/>
              <a:t>Have a few students share the first event of their own personal narratives. Then ask what might happen next.</a:t>
            </a:r>
            <a:endParaRPr sz="1200">
              <a:latin typeface="Calibri"/>
              <a:ea typeface="Calibri"/>
              <a:cs typeface="Calibri"/>
              <a:sym typeface="Calibri"/>
            </a:endParaRPr>
          </a:p>
        </p:txBody>
      </p:sp>
      <p:sp>
        <p:nvSpPr>
          <p:cNvPr id="707" name="Google Shape;707;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Remind students that when words have a short o sound, they are usually spelled with the letter o between two consonants. </a:t>
            </a:r>
            <a:endParaRPr/>
          </a:p>
          <a:p>
            <a:pPr indent="-228600" lvl="0" marL="228600" rtl="0" algn="l">
              <a:lnSpc>
                <a:spcPct val="100000"/>
              </a:lnSpc>
              <a:spcBef>
                <a:spcPts val="0"/>
              </a:spcBef>
              <a:spcAft>
                <a:spcPts val="0"/>
              </a:spcAft>
              <a:buSzPts val="1200"/>
              <a:buFont typeface="Calibri"/>
              <a:buAutoNum type="arabicPeriod"/>
            </a:pPr>
            <a:r>
              <a:rPr lang="en-US"/>
              <a:t>Have students practice spelling CVC words with short o as you read a list of words. Use the following words: pot, got, cot, fox.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t>Have students complete Spelling p. 210 from the Resource Download Center. </a:t>
            </a:r>
            <a:r>
              <a:rPr b="1" i="0" lang="en-US" u="none" strike="noStrike">
                <a:solidFill>
                  <a:srgbClr val="000000"/>
                </a:solidFill>
                <a:latin typeface="Calibri"/>
                <a:ea typeface="Calibri"/>
                <a:cs typeface="Calibri"/>
                <a:sym typeface="Calibri"/>
              </a:rPr>
              <a:t>Click path: Table of Contents -&gt; Resource Download Center -&gt; Spelling -&gt; U4W1</a:t>
            </a:r>
            <a:endParaRPr b="1">
              <a:latin typeface="Calibri"/>
              <a:ea typeface="Calibri"/>
              <a:cs typeface="Calibri"/>
              <a:sym typeface="Calibri"/>
            </a:endParaRPr>
          </a:p>
        </p:txBody>
      </p:sp>
      <p:sp>
        <p:nvSpPr>
          <p:cNvPr id="720" name="Google Shape;720;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3" name="Google Shape;733;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a complete sentence has a naming part and an action part. The naming part has a noun or pronoun. The action part has a verb.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Write this sentence on the board: The boy opened the door. </a:t>
            </a:r>
            <a:r>
              <a:rPr i="1" lang="en-US"/>
              <a:t>I</a:t>
            </a:r>
            <a:r>
              <a:rPr lang="en-US"/>
              <a:t> </a:t>
            </a:r>
            <a:r>
              <a:rPr i="1" lang="en-US"/>
              <a:t>can see that this sentence has a naming part: The boy</a:t>
            </a:r>
            <a:r>
              <a:rPr lang="en-US"/>
              <a:t>. Underline this part of the sentence and point to the noun boy. </a:t>
            </a:r>
            <a:r>
              <a:rPr i="1" lang="en-US"/>
              <a:t>The sentence also has an action part: opened the door</a:t>
            </a:r>
            <a:r>
              <a:rPr lang="en-US"/>
              <a:t>. Circle this part of the sentence and point out the verb opened.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Point out that the sentence begins with a capital letter. </a:t>
            </a:r>
            <a:r>
              <a:rPr i="1" lang="en-US"/>
              <a:t>The capital T tells me that this is the beginning of the sentence.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Repeat this procedure with the sentence: A bus honks its horn. Ask a volunteer to point out the noun, verb, and capital letter at the beginning of the sentence.</a:t>
            </a:r>
            <a:endParaRPr b="0" i="0" sz="1200" u="none" strike="noStrike">
              <a:solidFill>
                <a:srgbClr val="373536"/>
              </a:solidFill>
              <a:latin typeface="Calibri"/>
              <a:ea typeface="Calibri"/>
              <a:cs typeface="Calibri"/>
              <a:sym typeface="Calibri"/>
            </a:endParaRPr>
          </a:p>
        </p:txBody>
      </p:sp>
      <p:sp>
        <p:nvSpPr>
          <p:cNvPr id="734" name="Google Shape;734;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7" name="Google Shape;747;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7" name="Google Shape;757;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Show students a mop and write mop on the board. Say: </a:t>
            </a:r>
            <a:r>
              <a:rPr i="1" lang="en-US"/>
              <a:t>This is a mop. I hear the sound /o/ in the middle of mop. Say the sound /o/ with me. </a:t>
            </a:r>
            <a:r>
              <a:rPr i="0" lang="en-US"/>
              <a:t>Point to the o in the word mop and say /o/</a:t>
            </a:r>
            <a:r>
              <a:rPr i="1" lang="en-US"/>
              <a:t>. Do you hear the sound /o/? What letter spells the sound /o/? </a:t>
            </a:r>
            <a:r>
              <a:rPr lang="en-US"/>
              <a:t>Have students identify the letter o.</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Show students a jump rope and write rope on the board. </a:t>
            </a:r>
            <a:r>
              <a:rPr i="1" lang="en-US"/>
              <a:t>This is a rope. I hear the sound /ō/ in the middle of rope. Say the sound /ō/ with me</a:t>
            </a:r>
            <a:r>
              <a:rPr lang="en-US"/>
              <a:t>. Point to the vowel pattern o_e in the word rope and say /ō/. </a:t>
            </a:r>
            <a:r>
              <a:rPr b="0" i="1" lang="en-US"/>
              <a:t>Do you hear the sound /ō/? What letters spell the sound /ō/?</a:t>
            </a:r>
            <a:r>
              <a:rPr lang="en-US"/>
              <a:t> Students should identify the vowel pattern o_e.</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Write fox and box on the board. </a:t>
            </a:r>
            <a:r>
              <a:rPr i="1" lang="en-US"/>
              <a:t>Let’s read these words together: /f/ /o/ /ks/, fox; /b/ /o/ /ks/, box. Both words have the sound /o/ in the middle. What letter spells the sound /o/? </a:t>
            </a:r>
            <a:r>
              <a:rPr lang="en-US"/>
              <a:t>(the letter o) Repeat with the words hope and joke for /ō/ spelled o_e.</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the activity on p. 22 in the Student Interactive.</a:t>
            </a:r>
            <a:endParaRPr b="1">
              <a:solidFill>
                <a:srgbClr val="373536"/>
              </a:solidFill>
            </a:endParaRPr>
          </a:p>
        </p:txBody>
      </p:sp>
      <p:sp>
        <p:nvSpPr>
          <p:cNvPr id="758" name="Google Shape;758;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rgbClr val="373536"/>
              </a:buClr>
              <a:buSzPts val="1200"/>
              <a:buFont typeface="Calibri"/>
              <a:buAutoNum type="arabicPeriod"/>
            </a:pPr>
            <a:r>
              <a:rPr lang="en-US"/>
              <a:t>Have students turn to p. 23 in the Student Interactive. </a:t>
            </a:r>
            <a:r>
              <a:rPr i="1" lang="en-US"/>
              <a:t>We are going to read a story today about a lost goat</a:t>
            </a:r>
            <a:r>
              <a:rPr lang="en-US"/>
              <a:t>. Point to the title of the story. </a:t>
            </a:r>
            <a:r>
              <a:rPr i="1" lang="en-US"/>
              <a:t>The title of the story is On the Run. I hear the sound /o/ in the word On. In this story, we will read other words that have the sound /o/. We will also read some words that have the sound /ō/.</a:t>
            </a:r>
            <a:r>
              <a:rPr lang="en-US"/>
              <a:t> You may wish to point out to students that although the word goat has the long o sound, it is not spelled with the pattern o_e.</a:t>
            </a:r>
            <a:endParaRPr/>
          </a:p>
          <a:p>
            <a:pPr indent="-256032" lvl="0" marL="256032" rtl="0" algn="l">
              <a:lnSpc>
                <a:spcPct val="100000"/>
              </a:lnSpc>
              <a:spcBef>
                <a:spcPts val="0"/>
              </a:spcBef>
              <a:spcAft>
                <a:spcPts val="0"/>
              </a:spcAft>
              <a:buClr>
                <a:srgbClr val="373536"/>
              </a:buClr>
              <a:buSzPts val="1200"/>
              <a:buFont typeface="Calibri"/>
              <a:buAutoNum type="arabicPeriod"/>
            </a:pPr>
            <a:r>
              <a:rPr lang="en-US"/>
              <a:t>Remind students of this week’s high-frequency words: find, again, over. Tell them they will practice reading these words in the story On the Run. Display the words. Have students read them with you. </a:t>
            </a:r>
            <a:r>
              <a:rPr i="1" lang="en-US"/>
              <a:t>When you see these words in the story On the Run, you will know how to identify and read them. You will also come across other high-frequency words you have learned: we, her, look, here.</a:t>
            </a:r>
            <a:endParaRPr/>
          </a:p>
          <a:p>
            <a:pPr indent="-256032" lvl="0" marL="256032" rtl="0" algn="l">
              <a:lnSpc>
                <a:spcPct val="100000"/>
              </a:lnSpc>
              <a:spcBef>
                <a:spcPts val="0"/>
              </a:spcBef>
              <a:spcAft>
                <a:spcPts val="0"/>
              </a:spcAft>
              <a:buClr>
                <a:srgbClr val="373536"/>
              </a:buClr>
              <a:buSzPts val="1200"/>
              <a:buFont typeface="Calibri"/>
              <a:buAutoNum type="arabicPeriod"/>
            </a:pPr>
            <a:r>
              <a:rPr lang="en-US"/>
              <a:t>Have students whisper read the story as you listen in. Then have students reread the story page by page with a partner. Listen carefully as they use letter-sound relationships to decode. Partners should reread the story. This time the other student begins.</a:t>
            </a:r>
            <a:endParaRPr/>
          </a:p>
          <a:p>
            <a:pPr indent="-256032" lvl="0" marL="256032" rtl="0" algn="l">
              <a:lnSpc>
                <a:spcPct val="100000"/>
              </a:lnSpc>
              <a:spcBef>
                <a:spcPts val="0"/>
              </a:spcBef>
              <a:spcAft>
                <a:spcPts val="0"/>
              </a:spcAft>
              <a:buClr>
                <a:srgbClr val="373536"/>
              </a:buClr>
              <a:buSzPts val="1200"/>
              <a:buFont typeface="Calibri"/>
              <a:buAutoNum type="arabicPeriod"/>
            </a:pPr>
            <a:r>
              <a:rPr lang="en-US"/>
              <a:t>After students have read the story, call their attention to the title</a:t>
            </a:r>
            <a:r>
              <a:rPr i="1" lang="en-US"/>
              <a:t>. I see the letter O in this word. What are the sounds for o? </a:t>
            </a:r>
            <a:r>
              <a:rPr lang="en-US"/>
              <a:t>Help them identify, or say, the sounds /o/ and /ō/. </a:t>
            </a:r>
            <a:r>
              <a:rPr i="1" lang="en-US"/>
              <a:t>How do I know which sound this o spells? That’s right, there isn’t an e at the end of the word, so it must be /o/. </a:t>
            </a:r>
            <a:r>
              <a:rPr lang="en-US"/>
              <a:t>Then have them read the word On in the title on p. 23.</a:t>
            </a:r>
            <a:endParaRPr/>
          </a:p>
          <a:p>
            <a:pPr indent="-256032" lvl="0" marL="256032" rtl="0" algn="l">
              <a:lnSpc>
                <a:spcPct val="100000"/>
              </a:lnSpc>
              <a:spcBef>
                <a:spcPts val="0"/>
              </a:spcBef>
              <a:spcAft>
                <a:spcPts val="0"/>
              </a:spcAft>
              <a:buClr>
                <a:srgbClr val="373536"/>
              </a:buClr>
              <a:buSzPts val="1200"/>
              <a:buFont typeface="Calibri"/>
              <a:buAutoNum type="arabicPeriod"/>
            </a:pPr>
            <a:r>
              <a:rPr lang="en-US"/>
              <a:t>Call students’ attention to the first sentence on p. 23</a:t>
            </a:r>
            <a:r>
              <a:rPr i="1" lang="en-US"/>
              <a:t>. Which words include the sound /ō/? </a:t>
            </a:r>
            <a:r>
              <a:rPr lang="en-US"/>
              <a:t>Point to them. Help students identify, or say, the sound /ō/. Then have them find and read the words: broke, rope. Have students highlight the words with the sound /ō/.</a:t>
            </a:r>
            <a:endParaRPr>
              <a:solidFill>
                <a:srgbClr val="373536"/>
              </a:solidFill>
            </a:endParaRPr>
          </a:p>
        </p:txBody>
      </p:sp>
      <p:sp>
        <p:nvSpPr>
          <p:cNvPr id="773" name="Google Shape;773;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turn to pp. 24–25 of the Student Interactive. </a:t>
            </a:r>
            <a:r>
              <a:rPr i="1" lang="en-US"/>
              <a:t>Which words include the sound /o/? </a:t>
            </a:r>
            <a:r>
              <a:rPr lang="en-US"/>
              <a:t>Point to them. Help students identify, or say, the sound /o/. Then have them find and underline the words with the sound /o/. </a:t>
            </a:r>
            <a:endParaRPr/>
          </a:p>
          <a:p>
            <a:pPr indent="-228600" lvl="0" marL="228600" rtl="0" algn="l">
              <a:lnSpc>
                <a:spcPct val="100000"/>
              </a:lnSpc>
              <a:spcBef>
                <a:spcPts val="0"/>
              </a:spcBef>
              <a:spcAft>
                <a:spcPts val="0"/>
              </a:spcAft>
              <a:buSzPts val="1200"/>
              <a:buFont typeface="Calibri"/>
              <a:buAutoNum type="arabicPeriod"/>
            </a:pPr>
            <a:r>
              <a:rPr lang="en-US"/>
              <a:t>Have students tell you the high-frequency words they see on these pages.</a:t>
            </a:r>
            <a:endParaRPr i="0" sz="1200">
              <a:latin typeface="Calibri"/>
              <a:ea typeface="Calibri"/>
              <a:cs typeface="Calibri"/>
              <a:sym typeface="Calibri"/>
            </a:endParaRPr>
          </a:p>
        </p:txBody>
      </p:sp>
      <p:sp>
        <p:nvSpPr>
          <p:cNvPr id="787" name="Google Shape;787;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0" name="Google Shape;800;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Explain that authors write details to tell about the topic. Say:  </a:t>
            </a:r>
            <a:r>
              <a:rPr i="1" lang="en-US"/>
              <a:t>Some details are important and help us understand the text. Other details are less important––the author may have included them to make the text more interesting. As you read, decide whether a detail helps you understand the text. If it isn’t helpful, then it probably isn’t important.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To evaluate details and determine which ones are most important, students can ask themselves:</a:t>
            </a:r>
            <a:endParaRPr/>
          </a:p>
          <a:p>
            <a:pPr indent="-228600" lvl="1" marL="685800" rtl="0" algn="l">
              <a:lnSpc>
                <a:spcPct val="100000"/>
              </a:lnSpc>
              <a:spcBef>
                <a:spcPts val="0"/>
              </a:spcBef>
              <a:spcAft>
                <a:spcPts val="0"/>
              </a:spcAft>
              <a:buClr>
                <a:srgbClr val="373536"/>
              </a:buClr>
              <a:buSzPts val="1200"/>
              <a:buFont typeface="Arial"/>
              <a:buChar char="•"/>
            </a:pPr>
            <a:r>
              <a:rPr lang="en-US"/>
              <a:t>Did this detail help me understand the text?</a:t>
            </a:r>
            <a:endParaRPr/>
          </a:p>
          <a:p>
            <a:pPr indent="-228600" lvl="1" marL="685800" rtl="0" algn="l">
              <a:lnSpc>
                <a:spcPct val="100000"/>
              </a:lnSpc>
              <a:spcBef>
                <a:spcPts val="0"/>
              </a:spcBef>
              <a:spcAft>
                <a:spcPts val="0"/>
              </a:spcAft>
              <a:buClr>
                <a:srgbClr val="373536"/>
              </a:buClr>
              <a:buSzPts val="1200"/>
              <a:buFont typeface="Arial"/>
              <a:buChar char="•"/>
            </a:pPr>
            <a:r>
              <a:rPr lang="en-US"/>
              <a:t>Was this detail interesting but not helpful?</a:t>
            </a:r>
            <a:endParaRPr/>
          </a:p>
          <a:p>
            <a:pPr indent="-228600" lvl="1" marL="685800" rtl="0" algn="l">
              <a:lnSpc>
                <a:spcPct val="100000"/>
              </a:lnSpc>
              <a:spcBef>
                <a:spcPts val="0"/>
              </a:spcBef>
              <a:spcAft>
                <a:spcPts val="0"/>
              </a:spcAft>
              <a:buClr>
                <a:srgbClr val="373536"/>
              </a:buClr>
              <a:buSzPts val="1200"/>
              <a:buFont typeface="Arial"/>
              <a:buChar char="•"/>
            </a:pPr>
            <a:r>
              <a:rPr lang="en-US"/>
              <a:t>Are there illustrations to support the detail?</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Direct students to p. 37 in the Student Interactive: </a:t>
            </a:r>
            <a:r>
              <a:rPr i="1" lang="en-US"/>
              <a:t>I can tell from looking at the pictures and reading the text that cars in the 1950s had radios. This is an important detail. It is shown in the picture and stated in the text, and it helps me understand how cars changed. The sentence “People loved radios!” is not important. It doesn’t help me understand how cars changed.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Direct students to the Close Read note on p. 37. Have them find and highlight the most important detail on pp. 36–37.</a:t>
            </a:r>
            <a:endParaRPr i="1" sz="1200">
              <a:latin typeface="Calibri"/>
              <a:ea typeface="Calibri"/>
              <a:cs typeface="Calibri"/>
              <a:sym typeface="Calibri"/>
            </a:endParaRPr>
          </a:p>
        </p:txBody>
      </p:sp>
      <p:sp>
        <p:nvSpPr>
          <p:cNvPr id="801" name="Google Shape;801;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3" name="Google Shape;813;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Read aloud the Close Read note on p. 37.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Ask students to highlight a detail that tells more about the topic and then share with a partner how they know it is important. DOK 3</a:t>
            </a:r>
            <a:endParaRPr/>
          </a:p>
        </p:txBody>
      </p:sp>
      <p:sp>
        <p:nvSpPr>
          <p:cNvPr id="814" name="Google Shape;814;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6" name="Google Shape;826;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use the strategies for finding important details. </a:t>
            </a:r>
            <a:endParaRPr/>
          </a:p>
          <a:p>
            <a:pPr indent="-228600" lvl="0" marL="228600" rtl="0" algn="l">
              <a:lnSpc>
                <a:spcPct val="100000"/>
              </a:lnSpc>
              <a:spcBef>
                <a:spcPts val="0"/>
              </a:spcBef>
              <a:spcAft>
                <a:spcPts val="0"/>
              </a:spcAft>
              <a:buSzPts val="1200"/>
              <a:buFont typeface="Calibri"/>
              <a:buAutoNum type="arabicPeriod"/>
            </a:pPr>
            <a:r>
              <a:rPr lang="en-US"/>
              <a:t>Read aloud the directions on p. 43 of the Student Interactive. Then have students draw pictures to demonstrate understanding of important details.</a:t>
            </a:r>
            <a:endParaRPr sz="1200">
              <a:latin typeface="Calibri"/>
              <a:ea typeface="Calibri"/>
              <a:cs typeface="Calibri"/>
              <a:sym typeface="Calibri"/>
            </a:endParaRPr>
          </a:p>
        </p:txBody>
      </p:sp>
      <p:sp>
        <p:nvSpPr>
          <p:cNvPr id="827" name="Google Shape;827;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41" name="Google Shape;14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9" name="Google Shape;839;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Authors can brainstorm ideas by drawing. Ideas for personal narratives come from an author’s life. Authors brainstorm ideas based on something interesting that happened in their lives. They might write about something interesting they learned and can teach others.</a:t>
            </a:r>
            <a:endParaRPr/>
          </a:p>
          <a:p>
            <a:pPr indent="-228600" lvl="0" marL="228600" rtl="0" algn="l">
              <a:lnSpc>
                <a:spcPct val="100000"/>
              </a:lnSpc>
              <a:spcBef>
                <a:spcPts val="0"/>
              </a:spcBef>
              <a:spcAft>
                <a:spcPts val="0"/>
              </a:spcAft>
              <a:buSzPts val="1200"/>
              <a:buFont typeface="Calibri"/>
              <a:buAutoNum type="arabicPeriod"/>
            </a:pPr>
            <a:r>
              <a:rPr lang="en-US"/>
              <a:t>Read a stack text and discuss how the author might have come up with the idea. Then tell students you would like to write a personal narrative, but you are not sure which event in your life might make a good story. Briefly engage students in a discussion about the elements of a story, including setting, characters, and plot. Recall that these things must be memorable so that readers keep reading the story.</a:t>
            </a:r>
            <a:endParaRPr/>
          </a:p>
          <a:p>
            <a:pPr indent="-228600" lvl="0" marL="228600" rtl="0" algn="l">
              <a:lnSpc>
                <a:spcPct val="100000"/>
              </a:lnSpc>
              <a:spcBef>
                <a:spcPts val="0"/>
              </a:spcBef>
              <a:spcAft>
                <a:spcPts val="0"/>
              </a:spcAft>
              <a:buSzPts val="1200"/>
              <a:buFont typeface="Calibri"/>
              <a:buAutoNum type="arabicPeriod"/>
            </a:pPr>
            <a:r>
              <a:rPr lang="en-US"/>
              <a:t>With students, brainstorm ideas for a personal narrative. Tell them to recall a small moment in their life that had interesting people, events, or setting. As they name small moments, write their ideas on a board or flipchart. Provide examples if students struggle, such as: my first day of school, the day I got my pet, skateboarding with a friend, riding my bike.</a:t>
            </a:r>
            <a:endParaRPr/>
          </a:p>
          <a:p>
            <a:pPr indent="-228600" lvl="0" marL="228600" rtl="0" algn="l">
              <a:lnSpc>
                <a:spcPct val="100000"/>
              </a:lnSpc>
              <a:spcBef>
                <a:spcPts val="0"/>
              </a:spcBef>
              <a:spcAft>
                <a:spcPts val="0"/>
              </a:spcAft>
              <a:buSzPts val="1200"/>
              <a:buFont typeface="Calibri"/>
              <a:buAutoNum type="arabicPeriod"/>
            </a:pPr>
            <a:r>
              <a:rPr lang="en-US"/>
              <a:t>During brainstorming, prompt students with questions to generate ideas:</a:t>
            </a:r>
            <a:endParaRPr/>
          </a:p>
          <a:p>
            <a:pPr indent="-228600" lvl="1" marL="685800" rtl="0" algn="l">
              <a:lnSpc>
                <a:spcPct val="100000"/>
              </a:lnSpc>
              <a:spcBef>
                <a:spcPts val="0"/>
              </a:spcBef>
              <a:spcAft>
                <a:spcPts val="0"/>
              </a:spcAft>
              <a:buSzPts val="1200"/>
              <a:buFont typeface="Arial"/>
              <a:buChar char="•"/>
            </a:pPr>
            <a:r>
              <a:rPr lang="en-US"/>
              <a:t>Have you ever gone on a fun trip? What happened?</a:t>
            </a:r>
            <a:endParaRPr/>
          </a:p>
          <a:p>
            <a:pPr indent="-228600" lvl="1" marL="685800" rtl="0" algn="l">
              <a:lnSpc>
                <a:spcPct val="100000"/>
              </a:lnSpc>
              <a:spcBef>
                <a:spcPts val="0"/>
              </a:spcBef>
              <a:spcAft>
                <a:spcPts val="0"/>
              </a:spcAft>
              <a:buSzPts val="1200"/>
              <a:buFont typeface="Arial"/>
              <a:buChar char="•"/>
            </a:pPr>
            <a:r>
              <a:rPr lang="en-US"/>
              <a:t>What do you like to do with your friends?</a:t>
            </a:r>
            <a:endParaRPr/>
          </a:p>
          <a:p>
            <a:pPr indent="-228600" lvl="1" marL="685800" rtl="0" algn="l">
              <a:lnSpc>
                <a:spcPct val="100000"/>
              </a:lnSpc>
              <a:spcBef>
                <a:spcPts val="0"/>
              </a:spcBef>
              <a:spcAft>
                <a:spcPts val="0"/>
              </a:spcAft>
              <a:buSzPts val="1200"/>
              <a:buFont typeface="Arial"/>
              <a:buChar char="•"/>
            </a:pPr>
            <a:r>
              <a:rPr lang="en-US"/>
              <a:t>What is the funniest thing that has happened to you?</a:t>
            </a:r>
            <a:endParaRPr/>
          </a:p>
          <a:p>
            <a:pPr indent="-228600" lvl="0" marL="228600" rtl="0" algn="l">
              <a:lnSpc>
                <a:spcPct val="100000"/>
              </a:lnSpc>
              <a:spcBef>
                <a:spcPts val="0"/>
              </a:spcBef>
              <a:spcAft>
                <a:spcPts val="0"/>
              </a:spcAft>
              <a:buSzPts val="1200"/>
              <a:buFont typeface="Calibri"/>
              <a:buAutoNum type="arabicPeriod"/>
            </a:pPr>
            <a:r>
              <a:rPr lang="en-US"/>
              <a:t>Direct students to p. 50 in the Student Interactive. Tell them that generating their ideas through drawing is a good way to brainstorm. Explain that they should draw a lot of ideas on this page. Later, they will choose their favorite idea to write about. Tell them that they can return to this page later in the unit when they decide to start another book.</a:t>
            </a:r>
            <a:endParaRPr b="1" i="1" sz="1200">
              <a:latin typeface="Calibri"/>
              <a:ea typeface="Calibri"/>
              <a:cs typeface="Calibri"/>
              <a:sym typeface="Calibri"/>
            </a:endParaRPr>
          </a:p>
        </p:txBody>
      </p:sp>
      <p:sp>
        <p:nvSpPr>
          <p:cNvPr id="840" name="Google Shape;840;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2" name="Google Shape;852;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After this lesson, students should begin writing their personal narratives if they have not done so already.</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Arial"/>
              <a:buChar char="•"/>
            </a:pPr>
            <a:r>
              <a:rPr lang="en-US"/>
              <a:t>Modeled - Discuss the main event of a stack text.</a:t>
            </a:r>
            <a:endParaRPr/>
          </a:p>
          <a:p>
            <a:pPr indent="-228600" lvl="1" marL="685800" rtl="0" algn="l">
              <a:lnSpc>
                <a:spcPct val="100000"/>
              </a:lnSpc>
              <a:spcBef>
                <a:spcPts val="0"/>
              </a:spcBef>
              <a:spcAft>
                <a:spcPts val="0"/>
              </a:spcAft>
              <a:buSzPts val="1200"/>
              <a:buFont typeface="Arial"/>
              <a:buChar char="•"/>
            </a:pPr>
            <a:r>
              <a:rPr lang="en-US"/>
              <a:t>Shared - Prompt students to generate ideas by looking through the stack texts or class library.</a:t>
            </a:r>
            <a:endParaRPr/>
          </a:p>
          <a:p>
            <a:pPr indent="-228600" lvl="1" marL="685800" rtl="0" algn="l">
              <a:lnSpc>
                <a:spcPct val="100000"/>
              </a:lnSpc>
              <a:spcBef>
                <a:spcPts val="0"/>
              </a:spcBef>
              <a:spcAft>
                <a:spcPts val="0"/>
              </a:spcAft>
              <a:buSzPts val="1200"/>
              <a:buFont typeface="Arial"/>
              <a:buChar char="•"/>
            </a:pPr>
            <a:r>
              <a:rPr lang="en-US"/>
              <a:t>Guided - Have students think about an event in their life to write about.</a:t>
            </a:r>
            <a:endParaRPr/>
          </a:p>
          <a:p>
            <a:pPr indent="-228600" lvl="0" marL="228600" rtl="0" algn="l">
              <a:lnSpc>
                <a:spcPct val="100000"/>
              </a:lnSpc>
              <a:spcBef>
                <a:spcPts val="0"/>
              </a:spcBef>
              <a:spcAft>
                <a:spcPts val="0"/>
              </a:spcAft>
              <a:buSzPts val="1200"/>
              <a:buFont typeface="Calibri"/>
              <a:buAutoNum type="arabicPeriod"/>
            </a:pPr>
            <a:r>
              <a:rPr lang="en-US"/>
              <a:t>Ask one or two students to share their ideas and some events with the class. Prompt students to talk about why they chose that idea.</a:t>
            </a:r>
            <a:endParaRPr/>
          </a:p>
        </p:txBody>
      </p:sp>
      <p:sp>
        <p:nvSpPr>
          <p:cNvPr id="853" name="Google Shape;853;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recall previously learned high-frequency words. </a:t>
            </a:r>
            <a:endParaRPr/>
          </a:p>
          <a:p>
            <a:pPr indent="-228600" lvl="0" marL="228600" rtl="0" algn="l">
              <a:lnSpc>
                <a:spcPct val="100000"/>
              </a:lnSpc>
              <a:spcBef>
                <a:spcPts val="0"/>
              </a:spcBef>
              <a:spcAft>
                <a:spcPts val="0"/>
              </a:spcAft>
              <a:buSzPts val="1200"/>
              <a:buFont typeface="Calibri"/>
              <a:buAutoNum type="arabicPeriod"/>
            </a:pPr>
            <a:r>
              <a:rPr lang="en-US"/>
              <a:t>Model spelling the high-frequency words find, again, and over by remembering the letters. Then give students letter cards to help them practice spelling the words. </a:t>
            </a:r>
            <a:endParaRPr/>
          </a:p>
          <a:p>
            <a:pPr indent="-228600" lvl="0" marL="228600" rtl="0" algn="l">
              <a:lnSpc>
                <a:spcPct val="100000"/>
              </a:lnSpc>
              <a:spcBef>
                <a:spcPts val="0"/>
              </a:spcBef>
              <a:spcAft>
                <a:spcPts val="0"/>
              </a:spcAft>
              <a:buSzPts val="1200"/>
              <a:buFont typeface="Calibri"/>
              <a:buAutoNum type="arabicPeriod"/>
            </a:pPr>
            <a:r>
              <a:rPr lang="en-US"/>
              <a:t>Have students work in pairs to practice spelling high-frequency words.</a:t>
            </a:r>
            <a:endParaRPr b="1">
              <a:latin typeface="Calibri"/>
              <a:ea typeface="Calibri"/>
              <a:cs typeface="Calibri"/>
              <a:sym typeface="Calibri"/>
            </a:endParaRPr>
          </a:p>
        </p:txBody>
      </p:sp>
      <p:sp>
        <p:nvSpPr>
          <p:cNvPr id="866" name="Google Shape;866;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edit for complete sentences on p. 48 in the Student Interactive.</a:t>
            </a:r>
            <a:endParaRPr sz="1200">
              <a:latin typeface="Calibri"/>
              <a:ea typeface="Calibri"/>
              <a:cs typeface="Calibri"/>
              <a:sym typeface="Calibri"/>
            </a:endParaRPr>
          </a:p>
        </p:txBody>
      </p:sp>
      <p:sp>
        <p:nvSpPr>
          <p:cNvPr id="879" name="Google Shape;879;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1" name="Google Shape;891;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1" name="Google Shape;901;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today they will identify the words in sentences and count how many words they hear. </a:t>
            </a:r>
            <a:r>
              <a:rPr i="1" lang="en-US"/>
              <a:t>Listen carefully as I say this sentence: The bird is loud. Repeat the sentence with me</a:t>
            </a:r>
            <a:r>
              <a:rPr lang="en-US"/>
              <a:t>. Have students repeat the sentence with you and clap as they say each word. Repeat the sentence again and have students count the words. </a:t>
            </a:r>
            <a:r>
              <a:rPr i="1" lang="en-US"/>
              <a:t>How many words are in the sentence? </a:t>
            </a:r>
            <a:r>
              <a:rPr lang="en-US"/>
              <a:t>(four)</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Continue the activity with the following sentences: We went to the pond. The girls played in the sand. My bike is blue and red.</a:t>
            </a:r>
            <a:endParaRPr i="0" sz="1200">
              <a:latin typeface="Calibri"/>
              <a:ea typeface="Calibri"/>
              <a:cs typeface="Calibri"/>
              <a:sym typeface="Calibri"/>
            </a:endParaRPr>
          </a:p>
        </p:txBody>
      </p:sp>
      <p:sp>
        <p:nvSpPr>
          <p:cNvPr id="902" name="Google Shape;902;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Write the letter o and the vowel pattern o_e on the board. Have students identify the letters as you point to them. Then review the sound for each one: o/o/, o_e/ō/. Ask students to say the sound as you point to each letter or pattern.</a:t>
            </a:r>
            <a:endParaRPr/>
          </a:p>
          <a:p>
            <a:pPr indent="-228600" lvl="0" marL="228600" rtl="0" algn="l">
              <a:lnSpc>
                <a:spcPct val="100000"/>
              </a:lnSpc>
              <a:spcBef>
                <a:spcPts val="0"/>
              </a:spcBef>
              <a:spcAft>
                <a:spcPts val="0"/>
              </a:spcAft>
              <a:buSzPts val="1200"/>
              <a:buFont typeface="Calibri"/>
              <a:buAutoNum type="arabicPeriod"/>
            </a:pPr>
            <a:r>
              <a:rPr lang="en-US"/>
              <a:t>Write mop on the board. </a:t>
            </a:r>
            <a:r>
              <a:rPr i="1" lang="en-US"/>
              <a:t>Let’s read this word together: /m/ /o/ /p/, mop. </a:t>
            </a:r>
            <a:r>
              <a:rPr b="0" i="0" lang="en-US"/>
              <a:t>Change the m to t. </a:t>
            </a:r>
            <a:r>
              <a:rPr i="1" lang="en-US"/>
              <a:t>I changed the first letter in this word. Let’s read the new word together: /t/ /o/ /p/, top</a:t>
            </a:r>
            <a:r>
              <a:rPr lang="en-US"/>
              <a:t>. Continue with these word pairs, adding and deleting letters to make new words: on, Ron; spoke, poke.</a:t>
            </a:r>
            <a:endParaRPr/>
          </a:p>
          <a:p>
            <a:pPr indent="-228600" lvl="0" marL="228600" rtl="0" algn="l">
              <a:lnSpc>
                <a:spcPct val="100000"/>
              </a:lnSpc>
              <a:spcBef>
                <a:spcPts val="0"/>
              </a:spcBef>
              <a:spcAft>
                <a:spcPts val="0"/>
              </a:spcAft>
              <a:buSzPts val="1200"/>
              <a:buFont typeface="Calibri"/>
              <a:buAutoNum type="arabicPeriod"/>
            </a:pPr>
            <a:r>
              <a:rPr lang="en-US"/>
              <a:t>Have students turn to p. 26 in the Student Interactive and read the words with a partner. Have them underline the letters in each row that are the same and identify the letters that were changed, added, or deleted.</a:t>
            </a:r>
            <a:endParaRPr/>
          </a:p>
        </p:txBody>
      </p:sp>
      <p:sp>
        <p:nvSpPr>
          <p:cNvPr id="917" name="Google Shape;917;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8" name="Google Shape;928;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31648" lvl="0" marL="228600" rtl="0" algn="l">
              <a:spcBef>
                <a:spcPts val="0"/>
              </a:spcBef>
              <a:spcAft>
                <a:spcPts val="0"/>
              </a:spcAft>
              <a:buClr>
                <a:schemeClr val="dk1"/>
              </a:buClr>
              <a:buSzPts val="1200"/>
              <a:buFont typeface="Calibri"/>
              <a:buAutoNum type="arabicPeriod"/>
            </a:pPr>
            <a:r>
              <a:rPr lang="en-US"/>
              <a:t>Have students turn to p. 26 in the Student Interactive and read the words with a partner. Have them underline the letters in each row that are the same and identify the letters that were changed, added, or deleted.</a:t>
            </a:r>
            <a:endParaRPr/>
          </a:p>
          <a:p>
            <a:pPr indent="-228600" lvl="0" marL="228600" rtl="0" algn="l">
              <a:lnSpc>
                <a:spcPct val="100000"/>
              </a:lnSpc>
              <a:spcBef>
                <a:spcPts val="0"/>
              </a:spcBef>
              <a:spcAft>
                <a:spcPts val="0"/>
              </a:spcAft>
              <a:buSzPts val="1200"/>
              <a:buFont typeface="Calibri"/>
              <a:buAutoNum type="arabicPeriod"/>
            </a:pPr>
            <a:r>
              <a:rPr lang="en-US"/>
              <a:t>Have students turn to p. 27 in the Student Interactive. Have them read the sentences. </a:t>
            </a:r>
            <a:endParaRPr/>
          </a:p>
          <a:p>
            <a:pPr indent="-228600" lvl="0" marL="228600" rtl="0" algn="l">
              <a:lnSpc>
                <a:spcPct val="100000"/>
              </a:lnSpc>
              <a:spcBef>
                <a:spcPts val="0"/>
              </a:spcBef>
              <a:spcAft>
                <a:spcPts val="0"/>
              </a:spcAft>
              <a:buSzPts val="1200"/>
              <a:buFont typeface="Calibri"/>
              <a:buAutoNum type="arabicPeriod"/>
            </a:pPr>
            <a:r>
              <a:rPr lang="en-US"/>
              <a:t>Ask them to circle words with the sound /o/ and underline words with the sound /ō/.</a:t>
            </a:r>
            <a:endParaRPr/>
          </a:p>
        </p:txBody>
      </p:sp>
      <p:sp>
        <p:nvSpPr>
          <p:cNvPr id="929" name="Google Shape;929;p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2" name="Google Shape;942;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365760" rtl="0" algn="l">
              <a:lnSpc>
                <a:spcPct val="100000"/>
              </a:lnSpc>
              <a:spcBef>
                <a:spcPts val="0"/>
              </a:spcBef>
              <a:spcAft>
                <a:spcPts val="0"/>
              </a:spcAft>
              <a:buSzPts val="1200"/>
              <a:buFont typeface="Calibri"/>
              <a:buAutoNum type="arabicPeriod"/>
            </a:pPr>
            <a:r>
              <a:rPr lang="en-US"/>
              <a:t>Remind students that high-frequency words are words that appear over and over in texts. Tell students that they will be learning many new words this year. Recognizing that some words are used more frequently will help students become better readers. </a:t>
            </a:r>
            <a:endParaRPr/>
          </a:p>
          <a:p>
            <a:pPr indent="-215900" lvl="0" marL="365760" rtl="0" algn="l">
              <a:lnSpc>
                <a:spcPct val="100000"/>
              </a:lnSpc>
              <a:spcBef>
                <a:spcPts val="0"/>
              </a:spcBef>
              <a:spcAft>
                <a:spcPts val="0"/>
              </a:spcAft>
              <a:buSzPts val="1200"/>
              <a:buFont typeface="Calibri"/>
              <a:buAutoNum type="arabicPeriod"/>
            </a:pPr>
            <a:r>
              <a:rPr lang="en-US"/>
              <a:t>Say the word find and ask students what letters spell the word. Have students</a:t>
            </a:r>
            <a:endParaRPr/>
          </a:p>
          <a:p>
            <a:pPr indent="-215900" lvl="0" marL="365760" rtl="0" algn="l">
              <a:lnSpc>
                <a:spcPct val="100000"/>
              </a:lnSpc>
              <a:spcBef>
                <a:spcPts val="0"/>
              </a:spcBef>
              <a:spcAft>
                <a:spcPts val="0"/>
              </a:spcAft>
              <a:buSzPts val="1200"/>
              <a:buFont typeface="Calibri"/>
              <a:buAutoNum type="arabicPeriod"/>
            </a:pPr>
            <a:r>
              <a:rPr lang="en-US"/>
              <a:t>Say the letters for the word as you write them on the board.</a:t>
            </a:r>
            <a:endParaRPr/>
          </a:p>
          <a:p>
            <a:pPr indent="-215900" lvl="0" marL="365760" rtl="0" algn="l">
              <a:lnSpc>
                <a:spcPct val="100000"/>
              </a:lnSpc>
              <a:spcBef>
                <a:spcPts val="0"/>
              </a:spcBef>
              <a:spcAft>
                <a:spcPts val="0"/>
              </a:spcAft>
              <a:buSzPts val="1200"/>
              <a:buFont typeface="Calibri"/>
              <a:buAutoNum type="arabicPeriod"/>
            </a:pPr>
            <a:r>
              <a:rPr lang="en-US"/>
              <a:t>Say and spell the word, tapping their arm for each letter.</a:t>
            </a:r>
            <a:endParaRPr/>
          </a:p>
          <a:p>
            <a:pPr indent="-215900" lvl="0" marL="365760" rtl="0" algn="l">
              <a:lnSpc>
                <a:spcPct val="100000"/>
              </a:lnSpc>
              <a:spcBef>
                <a:spcPts val="0"/>
              </a:spcBef>
              <a:spcAft>
                <a:spcPts val="0"/>
              </a:spcAft>
              <a:buSzPts val="1200"/>
              <a:buFont typeface="Calibri"/>
              <a:buAutoNum type="arabicPeriod"/>
            </a:pPr>
            <a:r>
              <a:rPr lang="en-US"/>
              <a:t>Repeat with over and again.</a:t>
            </a:r>
            <a:endParaRPr b="0" i="0" sz="1200" u="none" strike="noStrike">
              <a:solidFill>
                <a:srgbClr val="000000"/>
              </a:solidFill>
              <a:latin typeface="Calibri"/>
              <a:ea typeface="Calibri"/>
              <a:cs typeface="Calibri"/>
              <a:sym typeface="Calibri"/>
            </a:endParaRPr>
          </a:p>
        </p:txBody>
      </p:sp>
      <p:sp>
        <p:nvSpPr>
          <p:cNvPr id="943" name="Google Shape;943;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5" name="Google Shape;955;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Explain to students that readers often talk about the texts they have read. They may tell how other texts they have read are similar or different. They may also talk about how the text they read relates to their personal experiences. Remind students that they have read different texts about changing technology. Prompt them to make connections between different texts they have read. To talk about a text, students should:</a:t>
            </a:r>
            <a:endParaRPr/>
          </a:p>
          <a:p>
            <a:pPr indent="-228600" lvl="1" marL="685800" rtl="0" algn="l">
              <a:lnSpc>
                <a:spcPct val="100000"/>
              </a:lnSpc>
              <a:spcBef>
                <a:spcPts val="0"/>
              </a:spcBef>
              <a:spcAft>
                <a:spcPts val="0"/>
              </a:spcAft>
              <a:buClr>
                <a:srgbClr val="373536"/>
              </a:buClr>
              <a:buSzPts val="1200"/>
              <a:buFont typeface="Arial"/>
              <a:buChar char="•"/>
            </a:pPr>
            <a:r>
              <a:rPr lang="en-US"/>
              <a:t>Think about the main idea or theme of each text.</a:t>
            </a:r>
            <a:endParaRPr/>
          </a:p>
          <a:p>
            <a:pPr indent="-228600" lvl="1" marL="685800" rtl="0" algn="l">
              <a:lnSpc>
                <a:spcPct val="100000"/>
              </a:lnSpc>
              <a:spcBef>
                <a:spcPts val="0"/>
              </a:spcBef>
              <a:spcAft>
                <a:spcPts val="0"/>
              </a:spcAft>
              <a:buClr>
                <a:srgbClr val="373536"/>
              </a:buClr>
              <a:buSzPts val="1200"/>
              <a:buFont typeface="Arial"/>
              <a:buChar char="•"/>
            </a:pPr>
            <a:r>
              <a:rPr lang="en-US"/>
              <a:t>Think about which details are most important and why. </a:t>
            </a:r>
            <a:endParaRPr/>
          </a:p>
          <a:p>
            <a:pPr indent="-228600" lvl="1" marL="685800" rtl="0" algn="l">
              <a:lnSpc>
                <a:spcPct val="100000"/>
              </a:lnSpc>
              <a:spcBef>
                <a:spcPts val="0"/>
              </a:spcBef>
              <a:spcAft>
                <a:spcPts val="0"/>
              </a:spcAft>
              <a:buClr>
                <a:srgbClr val="373536"/>
              </a:buClr>
              <a:buSzPts val="1200"/>
              <a:buFont typeface="Arial"/>
              <a:buChar char="•"/>
            </a:pPr>
            <a:r>
              <a:rPr lang="en-US"/>
              <a:t>Ask: What was something I learned from the text? </a:t>
            </a:r>
            <a:endParaRPr/>
          </a:p>
          <a:p>
            <a:pPr indent="-228600" lvl="1" marL="685800" rtl="0" algn="l">
              <a:lnSpc>
                <a:spcPct val="100000"/>
              </a:lnSpc>
              <a:spcBef>
                <a:spcPts val="0"/>
              </a:spcBef>
              <a:spcAft>
                <a:spcPts val="0"/>
              </a:spcAft>
              <a:buClr>
                <a:srgbClr val="373536"/>
              </a:buClr>
              <a:buSzPts val="1200"/>
              <a:buFont typeface="Arial"/>
              <a:buChar char="•"/>
            </a:pPr>
            <a:r>
              <a:rPr lang="en-US"/>
              <a:t>Share ideas by speaking loudly and clearly using complete sentences.</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Model talking about and comparing texts by retelling important details from Cars Are Always Changing and the infographic “Making Communication Better” in a way that maintains the meaning of each text and shows how they are similar. Say:  </a:t>
            </a:r>
            <a:r>
              <a:rPr i="1" lang="en-US"/>
              <a:t>Cars Are Always Changing is about going to a car museum to see how cars have changed over time. “Making Communication Better” is about technology we use to communicate. Both texts tell how technology changes things.</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turn to p. 44 of the Student Interactive. Read aloud the Turn and Talk prompt. Have partners talk about the texts.</a:t>
            </a:r>
            <a:endParaRPr i="1" sz="1200">
              <a:solidFill>
                <a:srgbClr val="373536"/>
              </a:solidFill>
              <a:latin typeface="Calibri"/>
              <a:ea typeface="Calibri"/>
              <a:cs typeface="Calibri"/>
              <a:sym typeface="Calibri"/>
            </a:endParaRPr>
          </a:p>
        </p:txBody>
      </p:sp>
      <p:sp>
        <p:nvSpPr>
          <p:cNvPr id="956" name="Google Shape;956;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today they will learn a new sound. </a:t>
            </a:r>
            <a:r>
              <a:rPr i="1" lang="en-US"/>
              <a:t>The new sound is /ō/. Let’s say it together: /ō/ /ō/ /ō/. </a:t>
            </a:r>
            <a:r>
              <a:rPr lang="en-US"/>
              <a:t>Say the word tot. </a:t>
            </a:r>
            <a:r>
              <a:rPr i="1" lang="en-US"/>
              <a:t>Let’s say this word together: /t/ /o/ /t/. The word is tot. The word tot has the sound /o/. If we change that sound to /ō/, we get the word tote. Let’s say it together: /t/ /ō/ /t/.</a:t>
            </a:r>
            <a:endParaRPr/>
          </a:p>
          <a:p>
            <a:pPr indent="-256032" lvl="0" marL="256032" rtl="0" algn="l">
              <a:lnSpc>
                <a:spcPct val="100000"/>
              </a:lnSpc>
              <a:spcBef>
                <a:spcPts val="0"/>
              </a:spcBef>
              <a:spcAft>
                <a:spcPts val="0"/>
              </a:spcAft>
              <a:buSzPts val="1200"/>
              <a:buFont typeface="Calibri"/>
              <a:buAutoNum type="arabicPeriod"/>
            </a:pPr>
            <a:r>
              <a:rPr lang="en-US"/>
              <a:t>Have students turn to p. 16 in the Student Interactive.  Say: </a:t>
            </a:r>
            <a:r>
              <a:rPr i="1" lang="en-US"/>
              <a:t>Circle the picture words that have the sound /o/, and underline the picture words that have the sound /ō/. Let’s look at the first pair of pictures. I see a log and a home. In which word do you hear the sound /o/? </a:t>
            </a:r>
            <a:r>
              <a:rPr lang="en-US"/>
              <a:t>Students should circle the picture of the log. </a:t>
            </a:r>
            <a:endParaRPr/>
          </a:p>
          <a:p>
            <a:pPr indent="-256032" lvl="0" marL="256032" rtl="0" algn="l">
              <a:lnSpc>
                <a:spcPct val="100000"/>
              </a:lnSpc>
              <a:spcBef>
                <a:spcPts val="0"/>
              </a:spcBef>
              <a:spcAft>
                <a:spcPts val="0"/>
              </a:spcAft>
              <a:buSzPts val="1200"/>
              <a:buFont typeface="Calibri"/>
              <a:buAutoNum type="arabicPeriod"/>
            </a:pPr>
            <a:r>
              <a:rPr lang="en-US"/>
              <a:t>Ask:  </a:t>
            </a:r>
            <a:r>
              <a:rPr i="1" lang="en-US"/>
              <a:t>In which word do you hear the sound /ō/? </a:t>
            </a:r>
            <a:r>
              <a:rPr lang="en-US"/>
              <a:t>Students should underline the picture of the home. Then have them finish the activity.</a:t>
            </a:r>
            <a:endParaRPr i="1" sz="1200">
              <a:latin typeface="Calibri"/>
              <a:ea typeface="Calibri"/>
              <a:cs typeface="Calibri"/>
              <a:sym typeface="Calibri"/>
            </a:endParaRPr>
          </a:p>
        </p:txBody>
      </p:sp>
      <p:sp>
        <p:nvSpPr>
          <p:cNvPr id="152" name="Google Shape;15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8" name="Google Shape;968;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SzPts val="1200"/>
              <a:buFont typeface="Calibri"/>
              <a:buAutoNum type="arabicPeriod"/>
            </a:pPr>
            <a:r>
              <a:rPr lang="en-US"/>
              <a:t>Have students write or draw to respond to the Weekly Question. </a:t>
            </a:r>
            <a:endParaRPr/>
          </a:p>
          <a:p>
            <a:pPr indent="-155448" lvl="0" marL="155448" rtl="0" algn="l">
              <a:lnSpc>
                <a:spcPct val="100000"/>
              </a:lnSpc>
              <a:spcBef>
                <a:spcPts val="0"/>
              </a:spcBef>
              <a:spcAft>
                <a:spcPts val="0"/>
              </a:spcAft>
              <a:buSzPts val="1200"/>
              <a:buFont typeface="Calibri"/>
              <a:buAutoNum type="arabicPeriod"/>
            </a:pPr>
            <a:r>
              <a:rPr lang="en-US"/>
              <a:t>Encourage them to share examples from the texts they have read and their own experiences.</a:t>
            </a:r>
            <a:endParaRPr b="1" sz="1200">
              <a:latin typeface="Calibri"/>
              <a:ea typeface="Calibri"/>
              <a:cs typeface="Calibri"/>
              <a:sym typeface="Calibri"/>
            </a:endParaRPr>
          </a:p>
        </p:txBody>
      </p:sp>
      <p:sp>
        <p:nvSpPr>
          <p:cNvPr id="969" name="Google Shape;969;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2" name="Google Shape;982;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Authors plan the events for their personal narratives before they write them. Planning out the story helps an author think through the setting, characters, plot, and details. During the planning stage, authors might talk through the story before writing it.</a:t>
            </a:r>
            <a:endParaRPr/>
          </a:p>
          <a:p>
            <a:pPr indent="-228600" lvl="0" marL="228600" rtl="0" algn="l">
              <a:lnSpc>
                <a:spcPct val="100000"/>
              </a:lnSpc>
              <a:spcBef>
                <a:spcPts val="0"/>
              </a:spcBef>
              <a:spcAft>
                <a:spcPts val="0"/>
              </a:spcAft>
              <a:buSzPts val="1200"/>
              <a:buFont typeface="Calibri"/>
              <a:buAutoNum type="arabicPeriod"/>
            </a:pPr>
            <a:r>
              <a:rPr lang="en-US"/>
              <a:t>Model planning your personal narrative by saying your story idea out loud. </a:t>
            </a:r>
            <a:r>
              <a:rPr i="1" lang="en-US"/>
              <a:t>I have lots of ideas, but I need to choose the idea that my friends would enjoy reading about the most. I think the story about my first pet will be the most entertaining. Listen as I say my story out loud. One day I visited my cousin at his house. His hamster just had babies! There were four baby hamsters. I liked the white one best. I helped my cousin give the hamsters food and water. Then we watched the baby hamsters play. When we were leaving, my cousin asked me if I wanted one of the hamsters. I asked my mom, but she said no. She said we don’t have a cage and food. We wouldn’t be able to take care of it. I was sad. We went home and ate spaghetti for dinner. The next day, when I got home from school, my mom told me she had a surprise waiting for me. On the kitchen table, there was a cage with the white baby hamster inside! I was so excited to have a pet of my own.</a:t>
            </a:r>
            <a:endParaRPr/>
          </a:p>
          <a:p>
            <a:pPr indent="-228600" lvl="0" marL="228600" rtl="0" algn="l">
              <a:lnSpc>
                <a:spcPct val="100000"/>
              </a:lnSpc>
              <a:spcBef>
                <a:spcPts val="0"/>
              </a:spcBef>
              <a:spcAft>
                <a:spcPts val="0"/>
              </a:spcAft>
              <a:buSzPts val="1200"/>
              <a:buFont typeface="Calibri"/>
              <a:buAutoNum type="arabicPeriod"/>
            </a:pPr>
            <a:r>
              <a:rPr lang="en-US"/>
              <a:t>Ask students if they have any questions about your story. Then tell them about some things you would change now that you have said it aloud (e.g., leaving out the detail about spaghetti; adding the cousin’s name). </a:t>
            </a:r>
            <a:r>
              <a:rPr i="1" lang="en-US"/>
              <a:t>Now I’m ready to write down my story.</a:t>
            </a:r>
            <a:endParaRPr/>
          </a:p>
          <a:p>
            <a:pPr indent="-228600" lvl="0" marL="228600" rtl="0" algn="l">
              <a:lnSpc>
                <a:spcPct val="100000"/>
              </a:lnSpc>
              <a:spcBef>
                <a:spcPts val="0"/>
              </a:spcBef>
              <a:spcAft>
                <a:spcPts val="0"/>
              </a:spcAft>
              <a:buSzPts val="1200"/>
              <a:buFont typeface="Calibri"/>
              <a:buAutoNum type="arabicPeriod"/>
            </a:pPr>
            <a:r>
              <a:rPr lang="en-US"/>
              <a:t>Direct students to p. 51 in the Student Interactive to help them plan their personal narrative. Have them tell their story to a partner. Use the pictures on the page to remind them that they should tell about the people, setting, and events in their story</a:t>
            </a:r>
            <a:r>
              <a:rPr i="1" lang="en-US"/>
              <a:t>.</a:t>
            </a:r>
            <a:endParaRPr i="1"/>
          </a:p>
        </p:txBody>
      </p:sp>
      <p:sp>
        <p:nvSpPr>
          <p:cNvPr id="983" name="Google Shape;983;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5" name="Google Shape;995;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a:t>
            </a:r>
            <a:r>
              <a:rPr b="1" lang="en-US"/>
              <a:t>mop</a:t>
            </a:r>
            <a:r>
              <a:rPr lang="en-US"/>
              <a:t> is in the corner.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clown had a </a:t>
            </a:r>
            <a:r>
              <a:rPr b="1" lang="en-US"/>
              <a:t>dot</a:t>
            </a:r>
            <a:r>
              <a:rPr lang="en-US"/>
              <a:t> on his tie.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Turn the book </a:t>
            </a:r>
            <a:r>
              <a:rPr b="1" lang="en-US"/>
              <a:t>over</a:t>
            </a:r>
            <a:r>
              <a:rPr lang="en-US"/>
              <a:t> to see the title.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a:t>
            </a:r>
            <a:r>
              <a:rPr b="1" lang="en-US"/>
              <a:t>hop</a:t>
            </a:r>
            <a:r>
              <a:rPr lang="en-US"/>
              <a:t> when I play jump rope.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Put the old toys in the </a:t>
            </a:r>
            <a:r>
              <a:rPr b="1" lang="en-US"/>
              <a:t>box</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need to </a:t>
            </a:r>
            <a:r>
              <a:rPr b="1" lang="en-US"/>
              <a:t>find</a:t>
            </a:r>
            <a:r>
              <a:rPr lang="en-US"/>
              <a:t> my missing sock</a:t>
            </a:r>
            <a:r>
              <a:rPr b="0" i="0" lang="en-US" u="none" strike="noStrike">
                <a:solidFill>
                  <a:srgbClr val="000000"/>
                </a:solidFill>
                <a:latin typeface="Calibri"/>
                <a:ea typeface="Calibri"/>
                <a:cs typeface="Calibri"/>
                <a:sym typeface="Calibri"/>
              </a:rPr>
              <a:t>.</a:t>
            </a:r>
            <a:endParaRPr i="0">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996" name="Google Shape;996;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2" name="Google Shape;1012;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2400" lvl="0" marL="228600" rtl="0" algn="l">
              <a:lnSpc>
                <a:spcPct val="100000"/>
              </a:lnSpc>
              <a:spcBef>
                <a:spcPts val="0"/>
              </a:spcBef>
              <a:spcAft>
                <a:spcPts val="0"/>
              </a:spcAft>
              <a:buClr>
                <a:srgbClr val="000000"/>
              </a:buClr>
              <a:buSzPts val="1200"/>
              <a:buFont typeface="Arial"/>
              <a:buNone/>
            </a:pPr>
            <a:r>
              <a:t/>
            </a:r>
            <a:endParaRPr b="1"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lang="en-US"/>
              <a:t>Display the sentence: Two children play in the park. Read aloud the sentence and then the question and answer choices below.</a:t>
            </a:r>
            <a:endParaRPr/>
          </a:p>
          <a:p>
            <a:pPr indent="-228600" lvl="0" marL="228600" rtl="0" algn="l">
              <a:lnSpc>
                <a:spcPct val="100000"/>
              </a:lnSpc>
              <a:spcBef>
                <a:spcPts val="0"/>
              </a:spcBef>
              <a:spcAft>
                <a:spcPts val="0"/>
              </a:spcAft>
              <a:buSzPts val="1200"/>
              <a:buFont typeface="Calibri"/>
              <a:buAutoNum type="arabicPeriod"/>
            </a:pPr>
            <a:r>
              <a:rPr lang="en-US"/>
              <a:t>Which words are the naming part and the action part?</a:t>
            </a:r>
            <a:endParaRPr/>
          </a:p>
          <a:p>
            <a:pPr indent="-228600" lvl="1" marL="685800" rtl="0" algn="l">
              <a:lnSpc>
                <a:spcPct val="100000"/>
              </a:lnSpc>
              <a:spcBef>
                <a:spcPts val="0"/>
              </a:spcBef>
              <a:spcAft>
                <a:spcPts val="0"/>
              </a:spcAft>
              <a:buSzPts val="1200"/>
              <a:buFont typeface="Calibri"/>
              <a:buAutoNum type="alphaUcPeriod"/>
            </a:pPr>
            <a:r>
              <a:rPr lang="en-US"/>
              <a:t>Two, park</a:t>
            </a:r>
            <a:endParaRPr/>
          </a:p>
          <a:p>
            <a:pPr indent="-228600" lvl="1" marL="685800" rtl="0" algn="l">
              <a:lnSpc>
                <a:spcPct val="100000"/>
              </a:lnSpc>
              <a:spcBef>
                <a:spcPts val="0"/>
              </a:spcBef>
              <a:spcAft>
                <a:spcPts val="0"/>
              </a:spcAft>
              <a:buSzPts val="1200"/>
              <a:buFont typeface="Calibri"/>
              <a:buAutoNum type="alphaUcPeriod"/>
            </a:pPr>
            <a:r>
              <a:rPr lang="en-US"/>
              <a:t>play, Two</a:t>
            </a:r>
            <a:endParaRPr/>
          </a:p>
          <a:p>
            <a:pPr indent="-228600" lvl="1" marL="685800" rtl="0" algn="l">
              <a:lnSpc>
                <a:spcPct val="100000"/>
              </a:lnSpc>
              <a:spcBef>
                <a:spcPts val="0"/>
              </a:spcBef>
              <a:spcAft>
                <a:spcPts val="0"/>
              </a:spcAft>
              <a:buSzPts val="1200"/>
              <a:buFont typeface="Calibri"/>
              <a:buAutoNum type="alphaUcPeriod"/>
            </a:pPr>
            <a:r>
              <a:rPr b="1" lang="en-US"/>
              <a:t>children, play</a:t>
            </a:r>
            <a:endParaRPr b="1"/>
          </a:p>
          <a:p>
            <a:pPr indent="-228600" lvl="1" marL="685800" rtl="0" algn="l">
              <a:lnSpc>
                <a:spcPct val="100000"/>
              </a:lnSpc>
              <a:spcBef>
                <a:spcPts val="0"/>
              </a:spcBef>
              <a:spcAft>
                <a:spcPts val="0"/>
              </a:spcAft>
              <a:buSzPts val="1200"/>
              <a:buFont typeface="Calibri"/>
              <a:buAutoNum type="alphaUcPeriod"/>
            </a:pPr>
            <a:r>
              <a:rPr lang="en-US"/>
              <a:t>children, park</a:t>
            </a:r>
            <a:endParaRPr/>
          </a:p>
          <a:p>
            <a:pPr indent="-228600" lvl="0" marL="22860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complete Language and Conventions, p. 216 from the Resource Download Center. </a:t>
            </a:r>
            <a:r>
              <a:rPr b="1" i="0" lang="en-US" sz="1200" u="none" strike="noStrike">
                <a:solidFill>
                  <a:srgbClr val="000000"/>
                </a:solidFill>
                <a:latin typeface="Calibri"/>
                <a:ea typeface="Calibri"/>
                <a:cs typeface="Calibri"/>
                <a:sym typeface="Calibri"/>
              </a:rPr>
              <a:t>Click path: Table of Contents -&gt; Resource Download Center -&gt; Language and Conventions -&gt; U4 W1</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1013" name="Google Shape;1013;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4" name="Google Shape;1024;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25" name="Google Shape;1025;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Hold up the top Picture Card and point to the picture of the top. Have students say top with you. Turn the card over and read the word top with students. </a:t>
            </a:r>
            <a:r>
              <a:rPr i="1" lang="en-US"/>
              <a:t>Let’s say the sound in the middle of the word: /o/ /o/ /o/. The middle sound /o/ can be spelled with the letter o.</a:t>
            </a:r>
            <a:endParaRPr/>
          </a:p>
          <a:p>
            <a:pPr indent="-228600" lvl="0" marL="228600" rtl="0" algn="l">
              <a:lnSpc>
                <a:spcPct val="100000"/>
              </a:lnSpc>
              <a:spcBef>
                <a:spcPts val="0"/>
              </a:spcBef>
              <a:spcAft>
                <a:spcPts val="0"/>
              </a:spcAft>
              <a:buSzPts val="1200"/>
              <a:buFont typeface="Calibri"/>
              <a:buAutoNum type="arabicPeriod"/>
            </a:pPr>
            <a:r>
              <a:rPr lang="en-US"/>
              <a:t>Hold up the nose Picture Card, and point to the picture of the nose. Have students say nose with you. Turn the card over and read the word nose with students. </a:t>
            </a:r>
            <a:r>
              <a:rPr i="1" lang="en-US"/>
              <a:t>Let’s say the sound in the middle of the word: /ō/ /ō/ /ō/. The middle sound /ō/ is spelled with the pattern o_e.</a:t>
            </a:r>
            <a:endParaRPr/>
          </a:p>
          <a:p>
            <a:pPr indent="-228600" lvl="0" marL="228600" rtl="0" algn="l">
              <a:lnSpc>
                <a:spcPct val="100000"/>
              </a:lnSpc>
              <a:spcBef>
                <a:spcPts val="0"/>
              </a:spcBef>
              <a:spcAft>
                <a:spcPts val="0"/>
              </a:spcAft>
              <a:buSzPts val="1200"/>
              <a:buFont typeface="Calibri"/>
              <a:buAutoNum type="arabicPeriod"/>
            </a:pPr>
            <a:r>
              <a:rPr lang="en-US"/>
              <a:t>Write o and o_e on different sides of the board. Tell students that you will read a group of words, and they will listen for the sound /o/ or /ō/ in each one. They will walk to where the spelling for the sound they hear is written on the board. Use the following words: rob, robe, jog, bone, joke, log, mom, home, dot.</a:t>
            </a:r>
            <a:endParaRPr i="1" sz="1200">
              <a:latin typeface="Calibri"/>
              <a:ea typeface="Calibri"/>
              <a:cs typeface="Calibri"/>
              <a:sym typeface="Calibri"/>
            </a:endParaRPr>
          </a:p>
        </p:txBody>
      </p:sp>
      <p:sp>
        <p:nvSpPr>
          <p:cNvPr id="164" name="Google Shape;16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256032" lvl="0" marL="256032" rtl="0" algn="l">
              <a:lnSpc>
                <a:spcPct val="100000"/>
              </a:lnSpc>
              <a:spcBef>
                <a:spcPts val="0"/>
              </a:spcBef>
              <a:spcAft>
                <a:spcPts val="0"/>
              </a:spcAft>
              <a:buSzPts val="1200"/>
              <a:buFont typeface="Calibri"/>
              <a:buAutoNum type="arabicPeriod"/>
            </a:pPr>
            <a:r>
              <a:rPr lang="en-US"/>
              <a:t>Have students complete p. 17 in the Student Interactive.</a:t>
            </a:r>
            <a:endParaRPr i="1" sz="1200">
              <a:latin typeface="Calibri"/>
              <a:ea typeface="Calibri"/>
              <a:cs typeface="Calibri"/>
              <a:sym typeface="Calibri"/>
            </a:endParaRPr>
          </a:p>
        </p:txBody>
      </p:sp>
      <p:sp>
        <p:nvSpPr>
          <p:cNvPr id="178" name="Google Shape;178;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6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2.png"/><Relationship Id="rId7"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31.png"/><Relationship Id="rId7"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36.png"/><Relationship Id="rId7"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21.png"/><Relationship Id="rId7"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10.png"/><Relationship Id="rId7"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21.png"/><Relationship Id="rId7" Type="http://schemas.openxmlformats.org/officeDocument/2006/relationships/image" Target="../media/image6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32.png"/><Relationship Id="rId7"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1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2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3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44.png"/><Relationship Id="rId7"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2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4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47.png"/><Relationship Id="rId7" Type="http://schemas.openxmlformats.org/officeDocument/2006/relationships/image" Target="../media/image6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46.png"/><Relationship Id="rId7" Type="http://schemas.openxmlformats.org/officeDocument/2006/relationships/image" Target="../media/image5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5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23.png"/><Relationship Id="rId7"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4: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descr="A picture containing clock&#10;&#10;Description automatically generated" id="193" name="Google Shape;193;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4" name="Google Shape;194;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5" name="Google Shape;195;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6" name="Google Shape;196;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7" name="Google Shape;197;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98" name="Google Shape;198;p9"/>
          <p:cNvSpPr txBox="1"/>
          <p:nvPr/>
        </p:nvSpPr>
        <p:spPr>
          <a:xfrm>
            <a:off x="1339273" y="2480734"/>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find</a:t>
            </a:r>
            <a:endParaRPr b="0" i="0" sz="1400" u="none" cap="none" strike="noStrike">
              <a:solidFill>
                <a:srgbClr val="000000"/>
              </a:solidFill>
              <a:latin typeface="Century Gothic"/>
              <a:ea typeface="Century Gothic"/>
              <a:cs typeface="Century Gothic"/>
              <a:sym typeface="Century Gothic"/>
            </a:endParaRPr>
          </a:p>
        </p:txBody>
      </p:sp>
      <p:sp>
        <p:nvSpPr>
          <p:cNvPr id="199" name="Google Shape;199;p9"/>
          <p:cNvSpPr txBox="1"/>
          <p:nvPr/>
        </p:nvSpPr>
        <p:spPr>
          <a:xfrm>
            <a:off x="7186135" y="2480734"/>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again</a:t>
            </a:r>
            <a:endParaRPr b="0" i="0" sz="1400" u="none" cap="none" strike="noStrike">
              <a:solidFill>
                <a:srgbClr val="000000"/>
              </a:solidFill>
              <a:latin typeface="Century Gothic"/>
              <a:ea typeface="Century Gothic"/>
              <a:cs typeface="Century Gothic"/>
              <a:sym typeface="Century Gothic"/>
            </a:endParaRPr>
          </a:p>
        </p:txBody>
      </p:sp>
      <p:sp>
        <p:nvSpPr>
          <p:cNvPr id="200" name="Google Shape;200;p9"/>
          <p:cNvSpPr txBox="1"/>
          <p:nvPr/>
        </p:nvSpPr>
        <p:spPr>
          <a:xfrm>
            <a:off x="4287747" y="3906430"/>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over</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descr="A picture containing clock&#10;&#10;Description automatically generated" id="206" name="Google Shape;206;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7" name="Google Shape;207;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8" name="Google Shape;208;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9" name="Google Shape;209;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0" name="Google Shape;210;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211" name="Google Shape;211;p10"/>
          <p:cNvSpPr txBox="1"/>
          <p:nvPr/>
        </p:nvSpPr>
        <p:spPr>
          <a:xfrm>
            <a:off x="8850685" y="1754813"/>
            <a:ext cx="2871176"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Why</a:t>
            </a:r>
            <a:r>
              <a:rPr b="0" i="0" lang="en-US" sz="2800" u="none" cap="none" strike="noStrike">
                <a:solidFill>
                  <a:schemeClr val="dk1"/>
                </a:solidFill>
                <a:latin typeface="Century Gothic"/>
                <a:ea typeface="Century Gothic"/>
                <a:cs typeface="Century Gothic"/>
                <a:sym typeface="Century Gothic"/>
              </a:rPr>
              <a:t> is it important to make inventions better</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br>
              <a:rPr b="0" i="0" lang="en-US" sz="2800" u="none" cap="none" strike="noStrike">
                <a:solidFill>
                  <a:schemeClr val="dk1"/>
                </a:solidFill>
                <a:latin typeface="Century Gothic"/>
                <a:ea typeface="Century Gothic"/>
                <a:cs typeface="Century Gothic"/>
                <a:sym typeface="Century Gothic"/>
              </a:rPr>
            </a:br>
            <a:r>
              <a:rPr b="1" i="0" lang="en-US" sz="2800" u="none" cap="none" strike="noStrike">
                <a:solidFill>
                  <a:schemeClr val="dk1"/>
                </a:solidFill>
                <a:latin typeface="Century Gothic"/>
                <a:ea typeface="Century Gothic"/>
                <a:cs typeface="Century Gothic"/>
                <a:sym typeface="Century Gothic"/>
              </a:rPr>
              <a:t>Circle</a:t>
            </a:r>
            <a:r>
              <a:rPr b="0" i="0" lang="en-US" sz="2800" u="none" cap="none" strike="noStrike">
                <a:solidFill>
                  <a:schemeClr val="dk1"/>
                </a:solidFill>
                <a:latin typeface="Century Gothic"/>
                <a:ea typeface="Century Gothic"/>
                <a:cs typeface="Century Gothic"/>
                <a:sym typeface="Century Gothic"/>
              </a:rPr>
              <a:t> the parts of an e-mail.</a:t>
            </a:r>
            <a:endParaRPr b="0" i="0" sz="1400" u="none" cap="none" strike="noStrike">
              <a:solidFill>
                <a:srgbClr val="000000"/>
              </a:solidFill>
              <a:latin typeface="Arial"/>
              <a:ea typeface="Arial"/>
              <a:cs typeface="Arial"/>
              <a:sym typeface="Arial"/>
            </a:endParaRPr>
          </a:p>
        </p:txBody>
      </p:sp>
      <p:sp>
        <p:nvSpPr>
          <p:cNvPr id="212" name="Google Shape;212;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 15</a:t>
            </a:r>
            <a:endParaRPr b="0" i="0" sz="1400" u="none" cap="none" strike="noStrike">
              <a:solidFill>
                <a:srgbClr val="000000"/>
              </a:solidFill>
              <a:latin typeface="Century Gothic"/>
              <a:ea typeface="Century Gothic"/>
              <a:cs typeface="Century Gothic"/>
              <a:sym typeface="Century Gothic"/>
            </a:endParaRPr>
          </a:p>
        </p:txBody>
      </p:sp>
      <p:pic>
        <p:nvPicPr>
          <p:cNvPr id="213" name="Google Shape;213;p10"/>
          <p:cNvPicPr preferRelativeResize="0"/>
          <p:nvPr/>
        </p:nvPicPr>
        <p:blipFill rotWithShape="1">
          <a:blip r:embed="rId6">
            <a:alphaModFix/>
          </a:blip>
          <a:srcRect b="0" l="592" r="592" t="0"/>
          <a:stretch/>
        </p:blipFill>
        <p:spPr>
          <a:xfrm>
            <a:off x="503002" y="1826521"/>
            <a:ext cx="8133055" cy="33960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A picture containing clock&#10;&#10;Description automatically generated" id="219" name="Google Shape;219;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0" name="Google Shape;220;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1" name="Google Shape;221;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2" name="Google Shape;222;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3" name="Google Shape;223;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224" name="Google Shape;224;p11"/>
          <p:cNvGraphicFramePr/>
          <p:nvPr/>
        </p:nvGraphicFramePr>
        <p:xfrm>
          <a:off x="1811548" y="1608078"/>
          <a:ext cx="3000000" cy="3000000"/>
        </p:xfrm>
        <a:graphic>
          <a:graphicData uri="http://schemas.openxmlformats.org/drawingml/2006/table">
            <a:tbl>
              <a:tblPr bandRow="1" firstRow="1">
                <a:noFill/>
                <a:tableStyleId>{58570C17-9645-49E9-958F-D2DB74DFB5E8}</a:tableStyleId>
              </a:tblPr>
              <a:tblGrid>
                <a:gridCol w="7716625"/>
              </a:tblGrid>
              <a:tr h="889100">
                <a:tc>
                  <a:txBody>
                    <a:bodyPr/>
                    <a:lstStyle/>
                    <a:p>
                      <a:pPr indent="0" lvl="0" marL="0" marR="0" rtl="0" algn="ctr">
                        <a:lnSpc>
                          <a:spcPct val="100000"/>
                        </a:lnSpc>
                        <a:spcBef>
                          <a:spcPts val="0"/>
                        </a:spcBef>
                        <a:spcAft>
                          <a:spcPts val="0"/>
                        </a:spcAft>
                        <a:buClr>
                          <a:srgbClr val="000000"/>
                        </a:buClr>
                        <a:buSzPts val="2400"/>
                        <a:buFont typeface="Arial"/>
                        <a:buNone/>
                      </a:pPr>
                      <a:r>
                        <a:rPr lang="en-US" sz="3200" u="none" cap="none" strike="noStrike">
                          <a:latin typeface="Century Gothic"/>
                          <a:ea typeface="Century Gothic"/>
                          <a:cs typeface="Century Gothic"/>
                          <a:sym typeface="Century Gothic"/>
                        </a:rPr>
                        <a:t>The Doctor’s Visit</a:t>
                      </a:r>
                      <a:endParaRPr sz="2200" u="none" cap="none" strike="noStrike">
                        <a:latin typeface="Century Gothic"/>
                        <a:ea typeface="Century Gothic"/>
                        <a:cs typeface="Century Gothic"/>
                        <a:sym typeface="Century Gothic"/>
                      </a:endParaRPr>
                    </a:p>
                  </a:txBody>
                  <a:tcPr marT="45725" marB="45725" marR="91450" marL="91450"/>
                </a:tc>
              </a:tr>
              <a:tr h="8891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1.  Who is the text about</a:t>
                      </a:r>
                      <a:r>
                        <a:rPr lang="en-US" sz="2800" u="none" cap="none" strike="noStrike">
                          <a:latin typeface="Arial"/>
                          <a:ea typeface="Arial"/>
                          <a:cs typeface="Arial"/>
                          <a:sym typeface="Arial"/>
                        </a:rPr>
                        <a:t>?</a:t>
                      </a:r>
                      <a:endParaRPr sz="1400" u="none" cap="none" strike="noStrike">
                        <a:latin typeface="Arial"/>
                        <a:ea typeface="Arial"/>
                        <a:cs typeface="Arial"/>
                        <a:sym typeface="Arial"/>
                      </a:endParaRPr>
                    </a:p>
                  </a:txBody>
                  <a:tcPr marT="45725" marB="45725" marR="91450" marL="91450"/>
                </a:tc>
              </a:tr>
              <a:tr h="8891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2.  Where and when does it take place</a:t>
                      </a:r>
                      <a:r>
                        <a:rPr lang="en-US" sz="2800" u="none" cap="none" strike="noStrike">
                          <a:latin typeface="Arial"/>
                          <a:ea typeface="Arial"/>
                          <a:cs typeface="Arial"/>
                          <a:sym typeface="Arial"/>
                        </a:rPr>
                        <a:t>?</a:t>
                      </a:r>
                      <a:endParaRPr sz="1400" u="none" cap="none" strike="noStrike">
                        <a:latin typeface="Arial"/>
                        <a:ea typeface="Arial"/>
                        <a:cs typeface="Arial"/>
                        <a:sym typeface="Arial"/>
                      </a:endParaRPr>
                    </a:p>
                  </a:txBody>
                  <a:tcPr marT="45725" marB="45725" marR="91450" marL="91450"/>
                </a:tc>
              </a:tr>
              <a:tr h="682650">
                <a:tc>
                  <a:txBody>
                    <a:bodyPr/>
                    <a:lstStyle/>
                    <a:p>
                      <a:pPr indent="-516128" lvl="0" marL="603504" marR="0" rtl="0" algn="l">
                        <a:lnSpc>
                          <a:spcPct val="100000"/>
                        </a:lnSpc>
                        <a:spcBef>
                          <a:spcPts val="0"/>
                        </a:spcBef>
                        <a:spcAft>
                          <a:spcPts val="0"/>
                        </a:spcAft>
                        <a:buClr>
                          <a:srgbClr val="000000"/>
                        </a:buClr>
                        <a:buSzPts val="2800"/>
                        <a:buFont typeface="Arial"/>
                        <a:buAutoNum type="arabicPeriod" startAt="3"/>
                      </a:pPr>
                      <a:r>
                        <a:rPr lang="en-US" sz="2800" u="none" cap="none" strike="noStrike">
                          <a:latin typeface="Century Gothic"/>
                          <a:ea typeface="Century Gothic"/>
                          <a:cs typeface="Century Gothic"/>
                          <a:sym typeface="Century Gothic"/>
                        </a:rPr>
                        <a:t>Are the people, places, and things real</a:t>
                      </a:r>
                      <a:r>
                        <a:rPr lang="en-US" sz="2800" u="none" cap="none" strike="noStrike">
                          <a:latin typeface="Arial"/>
                          <a:ea typeface="Arial"/>
                          <a:cs typeface="Arial"/>
                          <a:sym typeface="Arial"/>
                        </a:rPr>
                        <a:t>?</a:t>
                      </a:r>
                      <a:endParaRPr sz="14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sz="2800" u="none" cap="none" strike="noStrike">
                        <a:latin typeface="Arial"/>
                        <a:ea typeface="Arial"/>
                        <a:cs typeface="Arial"/>
                        <a:sym typeface="Arial"/>
                      </a:endParaRPr>
                    </a:p>
                  </a:txBody>
                  <a:tcPr marT="45725" marB="45725" marR="91450" marL="91450"/>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descr="A picture containing clock&#10;&#10;Description automatically generated" id="230" name="Google Shape;230;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1" name="Google Shape;231;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2" name="Google Shape;232;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3" name="Google Shape;233;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4" name="Google Shape;234;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Narrative Nonfiction Qualities </a:t>
            </a:r>
            <a:endParaRPr b="0" i="0" sz="1400" u="none" cap="none" strike="noStrike">
              <a:solidFill>
                <a:srgbClr val="000000"/>
              </a:solidFill>
              <a:latin typeface="Century Gothic"/>
              <a:ea typeface="Century Gothic"/>
              <a:cs typeface="Century Gothic"/>
              <a:sym typeface="Century Gothic"/>
            </a:endParaRPr>
          </a:p>
        </p:txBody>
      </p:sp>
      <p:sp>
        <p:nvSpPr>
          <p:cNvPr id="235" name="Google Shape;235;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 29</a:t>
            </a:r>
            <a:endParaRPr b="0" i="0" sz="1400" u="none" cap="none" strike="noStrike">
              <a:solidFill>
                <a:srgbClr val="000000"/>
              </a:solidFill>
              <a:latin typeface="Century Gothic"/>
              <a:ea typeface="Century Gothic"/>
              <a:cs typeface="Century Gothic"/>
              <a:sym typeface="Century Gothic"/>
            </a:endParaRPr>
          </a:p>
        </p:txBody>
      </p:sp>
      <p:sp>
        <p:nvSpPr>
          <p:cNvPr id="236" name="Google Shape;236;p12"/>
          <p:cNvSpPr txBox="1"/>
          <p:nvPr/>
        </p:nvSpPr>
        <p:spPr>
          <a:xfrm>
            <a:off x="9264425" y="2493263"/>
            <a:ext cx="28578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28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37" name="Google Shape;237;p12"/>
          <p:cNvPicPr preferRelativeResize="0"/>
          <p:nvPr/>
        </p:nvPicPr>
        <p:blipFill rotWithShape="1">
          <a:blip r:embed="rId6">
            <a:alphaModFix/>
          </a:blip>
          <a:srcRect b="0" l="680" r="680" t="0"/>
          <a:stretch/>
        </p:blipFill>
        <p:spPr>
          <a:xfrm>
            <a:off x="503002" y="1826521"/>
            <a:ext cx="8133055" cy="33960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descr="A picture containing clock&#10;&#10;Description automatically generated" id="243" name="Google Shape;243;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4" name="Google Shape;244;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5" name="Google Shape;245;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6" name="Google Shape;246;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7" name="Google Shape;247;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48" name="Google Shape;248;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49" name="Google Shape;249;p13"/>
          <p:cNvPicPr preferRelativeResize="0"/>
          <p:nvPr/>
        </p:nvPicPr>
        <p:blipFill rotWithShape="1">
          <a:blip r:embed="rId6">
            <a:alphaModFix/>
          </a:blip>
          <a:srcRect b="0" l="0" r="0" t="0"/>
          <a:stretch/>
        </p:blipFill>
        <p:spPr>
          <a:xfrm>
            <a:off x="6266249" y="2338535"/>
            <a:ext cx="4948236" cy="713781"/>
          </a:xfrm>
          <a:prstGeom prst="rect">
            <a:avLst/>
          </a:prstGeom>
          <a:noFill/>
          <a:ln>
            <a:noFill/>
          </a:ln>
        </p:spPr>
      </p:pic>
      <p:sp>
        <p:nvSpPr>
          <p:cNvPr id="250" name="Google Shape;250;p13"/>
          <p:cNvSpPr txBox="1"/>
          <p:nvPr/>
        </p:nvSpPr>
        <p:spPr>
          <a:xfrm>
            <a:off x="6569160" y="3318505"/>
            <a:ext cx="49323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about how you know this is narrative fiction.</a:t>
            </a:r>
            <a:endParaRPr b="0" i="0" sz="3200" u="none" cap="none" strike="noStrike">
              <a:solidFill>
                <a:schemeClr val="dk1"/>
              </a:solidFill>
              <a:latin typeface="Century Gothic"/>
              <a:ea typeface="Century Gothic"/>
              <a:cs typeface="Century Gothic"/>
              <a:sym typeface="Century Gothic"/>
            </a:endParaRPr>
          </a:p>
        </p:txBody>
      </p:sp>
      <p:pic>
        <p:nvPicPr>
          <p:cNvPr id="251" name="Google Shape;251;p13"/>
          <p:cNvPicPr preferRelativeResize="0"/>
          <p:nvPr/>
        </p:nvPicPr>
        <p:blipFill rotWithShape="1">
          <a:blip r:embed="rId7">
            <a:alphaModFix/>
          </a:blip>
          <a:srcRect b="0" l="0" r="0" t="0"/>
          <a:stretch/>
        </p:blipFill>
        <p:spPr>
          <a:xfrm>
            <a:off x="628390" y="1408034"/>
            <a:ext cx="5524830" cy="45627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descr="A picture containing clock&#10;&#10;Description automatically generated" id="257" name="Google Shape;257;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8" name="Google Shape;258;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9" name="Google Shape;259;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0" name="Google Shape;260;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1" name="Google Shape;261;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62" name="Google Shape;262;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a:t>
            </a:r>
            <a:endParaRPr b="0" i="0" sz="1400" u="none" cap="none" strike="noStrike">
              <a:solidFill>
                <a:srgbClr val="000000"/>
              </a:solidFill>
              <a:latin typeface="Century Gothic"/>
              <a:ea typeface="Century Gothic"/>
              <a:cs typeface="Century Gothic"/>
              <a:sym typeface="Century Gothic"/>
            </a:endParaRPr>
          </a:p>
        </p:txBody>
      </p:sp>
      <p:pic>
        <p:nvPicPr>
          <p:cNvPr id="263" name="Google Shape;263;p14"/>
          <p:cNvPicPr preferRelativeResize="0"/>
          <p:nvPr/>
        </p:nvPicPr>
        <p:blipFill rotWithShape="1">
          <a:blip r:embed="rId6">
            <a:alphaModFix/>
          </a:blip>
          <a:srcRect b="0" l="0" r="0" t="0"/>
          <a:stretch/>
        </p:blipFill>
        <p:spPr>
          <a:xfrm>
            <a:off x="757489" y="1527223"/>
            <a:ext cx="5338511" cy="44476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64" name="Google Shape;264;p14"/>
          <p:cNvSpPr txBox="1"/>
          <p:nvPr/>
        </p:nvSpPr>
        <p:spPr>
          <a:xfrm>
            <a:off x="7197925" y="1527225"/>
            <a:ext cx="37899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happy</a:t>
            </a:r>
            <a:endParaRPr b="0" i="0" sz="4800" u="none" cap="none" strike="noStrike">
              <a:solidFill>
                <a:srgbClr val="000000"/>
              </a:solidFill>
              <a:latin typeface="Century Gothic"/>
              <a:ea typeface="Century Gothic"/>
              <a:cs typeface="Century Gothic"/>
              <a:sym typeface="Century Gothic"/>
            </a:endParaRPr>
          </a:p>
        </p:txBody>
      </p:sp>
      <p:sp>
        <p:nvSpPr>
          <p:cNvPr id="265" name="Google Shape;265;p14"/>
          <p:cNvSpPr txBox="1"/>
          <p:nvPr/>
        </p:nvSpPr>
        <p:spPr>
          <a:xfrm>
            <a:off x="7197937" y="2833828"/>
            <a:ext cx="37899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unhappy</a:t>
            </a:r>
            <a:endParaRPr b="0" i="0" sz="4800" u="none" cap="none" strike="noStrike">
              <a:solidFill>
                <a:srgbClr val="000000"/>
              </a:solidFill>
              <a:latin typeface="Century Gothic"/>
              <a:ea typeface="Century Gothic"/>
              <a:cs typeface="Century Gothic"/>
              <a:sym typeface="Century Gothic"/>
            </a:endParaRPr>
          </a:p>
        </p:txBody>
      </p:sp>
      <p:sp>
        <p:nvSpPr>
          <p:cNvPr id="266" name="Google Shape;266;p14"/>
          <p:cNvSpPr txBox="1"/>
          <p:nvPr/>
        </p:nvSpPr>
        <p:spPr>
          <a:xfrm>
            <a:off x="6731427" y="4258252"/>
            <a:ext cx="49263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a:t>
            </a:r>
            <a:r>
              <a:rPr lang="en-US" sz="3200">
                <a:solidFill>
                  <a:schemeClr val="dk1"/>
                </a:solidFill>
                <a:latin typeface="Century Gothic"/>
                <a:ea typeface="Century Gothic"/>
                <a:cs typeface="Century Gothic"/>
                <a:sym typeface="Century Gothic"/>
              </a:rPr>
              <a:t>5</a:t>
            </a:r>
            <a:r>
              <a:rPr b="0" i="0" lang="en-US" sz="3200" u="none" cap="none" strike="noStrike">
                <a:solidFill>
                  <a:schemeClr val="dk1"/>
                </a:solidFill>
                <a:latin typeface="Century Gothic"/>
                <a:ea typeface="Century Gothic"/>
                <a:cs typeface="Century Gothic"/>
                <a:sym typeface="Century Gothic"/>
              </a:rPr>
              <a:t>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descr="A picture containing clock&#10;&#10;Description automatically generated" id="272" name="Google Shape;272;g2a057969a8e_0_1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273" name="Google Shape;273;g2a057969a8e_0_1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274" name="Google Shape;274;g2a057969a8e_0_18"/>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275" name="Google Shape;275;g2a057969a8e_0_1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276" name="Google Shape;276;g2a057969a8e_0_1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id="277" name="Google Shape;277;g2a057969a8e_0_18"/>
          <p:cNvPicPr preferRelativeResize="0"/>
          <p:nvPr/>
        </p:nvPicPr>
        <p:blipFill rotWithShape="1">
          <a:blip r:embed="rId6">
            <a:alphaModFix/>
          </a:blip>
          <a:srcRect b="0" l="0" r="0" t="0"/>
          <a:stretch/>
        </p:blipFill>
        <p:spPr>
          <a:xfrm>
            <a:off x="1836943" y="3841358"/>
            <a:ext cx="6860032" cy="2903668"/>
          </a:xfrm>
          <a:prstGeom prst="rect">
            <a:avLst/>
          </a:prstGeom>
          <a:noFill/>
          <a:ln>
            <a:noFill/>
          </a:ln>
        </p:spPr>
      </p:pic>
      <p:pic>
        <p:nvPicPr>
          <p:cNvPr id="278" name="Google Shape;278;g2a057969a8e_0_18"/>
          <p:cNvPicPr preferRelativeResize="0"/>
          <p:nvPr/>
        </p:nvPicPr>
        <p:blipFill rotWithShape="1">
          <a:blip r:embed="rId7">
            <a:alphaModFix/>
          </a:blip>
          <a:srcRect b="0" l="0" r="0" t="0"/>
          <a:stretch/>
        </p:blipFill>
        <p:spPr>
          <a:xfrm>
            <a:off x="1847375" y="1192650"/>
            <a:ext cx="6761698" cy="25060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descr="A picture containing clock&#10;&#10;Description automatically generated" id="284" name="Google Shape;284;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5" name="Google Shape;285;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6" name="Google Shape;286;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7" name="Google Shape;287;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8" name="Google Shape;288;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89" name="Google Shape;289;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90" name="Google Shape;290;p15"/>
          <p:cNvPicPr preferRelativeResize="0"/>
          <p:nvPr/>
        </p:nvPicPr>
        <p:blipFill rotWithShape="1">
          <a:blip r:embed="rId7">
            <a:alphaModFix/>
          </a:blip>
          <a:srcRect b="0" l="999" r="988" t="0"/>
          <a:stretch/>
        </p:blipFill>
        <p:spPr>
          <a:xfrm>
            <a:off x="1999554" y="4276324"/>
            <a:ext cx="1078350" cy="1695326"/>
          </a:xfrm>
          <a:prstGeom prst="rect">
            <a:avLst/>
          </a:prstGeom>
          <a:noFill/>
          <a:ln>
            <a:noFill/>
          </a:ln>
        </p:spPr>
      </p:pic>
      <p:pic>
        <p:nvPicPr>
          <p:cNvPr id="291" name="Google Shape;291;p15"/>
          <p:cNvPicPr preferRelativeResize="0"/>
          <p:nvPr/>
        </p:nvPicPr>
        <p:blipFill rotWithShape="1">
          <a:blip r:embed="rId8">
            <a:alphaModFix/>
          </a:blip>
          <a:srcRect b="0" l="4660" r="4669" t="0"/>
          <a:stretch/>
        </p:blipFill>
        <p:spPr>
          <a:xfrm>
            <a:off x="1868925" y="1831063"/>
            <a:ext cx="1339600" cy="16286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descr="A picture containing clock&#10;&#10;Description automatically generated" id="297" name="Google Shape;297;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8" name="Google Shape;298;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9" name="Google Shape;299;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0" name="Google Shape;300;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1" name="Google Shape;301;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302" name="Google Shape;302;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49</a:t>
            </a:r>
            <a:endParaRPr b="0" i="0" sz="1400" u="none" cap="none" strike="noStrike">
              <a:solidFill>
                <a:srgbClr val="000000"/>
              </a:solidFill>
              <a:latin typeface="Century Gothic"/>
              <a:ea typeface="Century Gothic"/>
              <a:cs typeface="Century Gothic"/>
              <a:sym typeface="Century Gothic"/>
            </a:endParaRPr>
          </a:p>
        </p:txBody>
      </p:sp>
      <p:sp>
        <p:nvSpPr>
          <p:cNvPr id="303" name="Google Shape;303;p16"/>
          <p:cNvSpPr txBox="1"/>
          <p:nvPr/>
        </p:nvSpPr>
        <p:spPr>
          <a:xfrm>
            <a:off x="7784151" y="2644050"/>
            <a:ext cx="4235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49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304" name="Google Shape;304;p16"/>
          <p:cNvPicPr preferRelativeResize="0"/>
          <p:nvPr/>
        </p:nvPicPr>
        <p:blipFill rotWithShape="1">
          <a:blip r:embed="rId6">
            <a:alphaModFix/>
          </a:blip>
          <a:srcRect b="0" l="0" r="0" t="0"/>
          <a:stretch/>
        </p:blipFill>
        <p:spPr>
          <a:xfrm>
            <a:off x="995506" y="1315585"/>
            <a:ext cx="5745638" cy="474767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descr="A picture containing clock&#10;&#10;Description automatically generated" id="310" name="Google Shape;310;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1" name="Google Shape;311;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2" name="Google Shape;312;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3" name="Google Shape;313;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4" name="Google Shape;314;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315" name="Google Shape;315;p17"/>
          <p:cNvSpPr txBox="1"/>
          <p:nvPr/>
        </p:nvSpPr>
        <p:spPr>
          <a:xfrm>
            <a:off x="995895" y="2191765"/>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look</a:t>
            </a:r>
            <a:r>
              <a:rPr b="0" i="0" lang="en-US" sz="3200" u="none" cap="none" strike="noStrike">
                <a:solidFill>
                  <a:schemeClr val="dk1"/>
                </a:solidFill>
                <a:latin typeface="Century Gothic"/>
                <a:ea typeface="Century Gothic"/>
                <a:cs typeface="Century Gothic"/>
                <a:sym typeface="Century Gothic"/>
              </a:rPr>
              <a:t> at some personal narratives. </a:t>
            </a:r>
            <a:endParaRPr b="0" i="0" sz="1400" u="none" cap="none" strike="noStrike">
              <a:solidFill>
                <a:srgbClr val="000000"/>
              </a:solidFill>
              <a:latin typeface="Century Gothic"/>
              <a:ea typeface="Century Gothic"/>
              <a:cs typeface="Century Gothic"/>
              <a:sym typeface="Century Gothic"/>
            </a:endParaRPr>
          </a:p>
        </p:txBody>
      </p:sp>
      <p:sp>
        <p:nvSpPr>
          <p:cNvPr id="316" name="Google Shape;316;p17"/>
          <p:cNvSpPr txBox="1"/>
          <p:nvPr/>
        </p:nvSpPr>
        <p:spPr>
          <a:xfrm>
            <a:off x="995895" y="3919417"/>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a reason you like to read and write personal narratives.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317" name="Google Shape;317;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descr="A picture containing clock&#10;&#10;Description automatically generated" id="323" name="Google Shape;323;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4" name="Google Shape;324;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5" name="Google Shape;325;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6" name="Google Shape;326;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7" name="Google Shape;327;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328" name="Google Shape;328;p19"/>
          <p:cNvSpPr txBox="1"/>
          <p:nvPr/>
        </p:nvSpPr>
        <p:spPr>
          <a:xfrm>
            <a:off x="819040" y="1794144"/>
            <a:ext cx="10151400" cy="34170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A rabbit can </a:t>
            </a:r>
            <a:r>
              <a:rPr b="1" i="0" lang="en-US" sz="3600" u="none" cap="none" strike="noStrike">
                <a:solidFill>
                  <a:srgbClr val="000000"/>
                </a:solidFill>
                <a:latin typeface="Century Gothic"/>
                <a:ea typeface="Century Gothic"/>
                <a:cs typeface="Century Gothic"/>
                <a:sym typeface="Century Gothic"/>
              </a:rPr>
              <a:t>hop</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The </a:t>
            </a:r>
            <a:r>
              <a:rPr b="1" i="0" lang="en-US" sz="3600" u="none" cap="none" strike="noStrike">
                <a:solidFill>
                  <a:srgbClr val="000000"/>
                </a:solidFill>
                <a:latin typeface="Century Gothic"/>
                <a:ea typeface="Century Gothic"/>
                <a:cs typeface="Century Gothic"/>
                <a:sym typeface="Century Gothic"/>
              </a:rPr>
              <a:t>box</a:t>
            </a:r>
            <a:r>
              <a:rPr b="0" i="0" lang="en-US" sz="3600" u="none" cap="none" strike="noStrike">
                <a:solidFill>
                  <a:srgbClr val="000000"/>
                </a:solidFill>
                <a:latin typeface="Century Gothic"/>
                <a:ea typeface="Century Gothic"/>
                <a:cs typeface="Century Gothic"/>
                <a:sym typeface="Century Gothic"/>
              </a:rPr>
              <a:t> is heavy.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Use the </a:t>
            </a:r>
            <a:r>
              <a:rPr b="1" i="0" lang="en-US" sz="3600" u="none" cap="none" strike="noStrike">
                <a:solidFill>
                  <a:srgbClr val="000000"/>
                </a:solidFill>
                <a:latin typeface="Century Gothic"/>
                <a:ea typeface="Century Gothic"/>
                <a:cs typeface="Century Gothic"/>
                <a:sym typeface="Century Gothic"/>
              </a:rPr>
              <a:t>mop</a:t>
            </a:r>
            <a:r>
              <a:rPr b="0" i="0" lang="en-US" sz="3600" u="none" cap="none" strike="noStrike">
                <a:solidFill>
                  <a:srgbClr val="000000"/>
                </a:solidFill>
                <a:latin typeface="Century Gothic"/>
                <a:ea typeface="Century Gothic"/>
                <a:cs typeface="Century Gothic"/>
                <a:sym typeface="Century Gothic"/>
              </a:rPr>
              <a:t> to clean the floor.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I need to </a:t>
            </a:r>
            <a:r>
              <a:rPr b="1" i="0" lang="en-US" sz="3600" u="none" cap="none" strike="noStrike">
                <a:solidFill>
                  <a:srgbClr val="000000"/>
                </a:solidFill>
                <a:latin typeface="Century Gothic"/>
                <a:ea typeface="Century Gothic"/>
                <a:cs typeface="Century Gothic"/>
                <a:sym typeface="Century Gothic"/>
              </a:rPr>
              <a:t>find</a:t>
            </a:r>
            <a:r>
              <a:rPr b="0" i="0" lang="en-US" sz="3600" u="none" cap="none" strike="noStrike">
                <a:solidFill>
                  <a:srgbClr val="000000"/>
                </a:solidFill>
                <a:latin typeface="Century Gothic"/>
                <a:ea typeface="Century Gothic"/>
                <a:cs typeface="Century Gothic"/>
                <a:sym typeface="Century Gothic"/>
              </a:rPr>
              <a:t> my book.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Can you come </a:t>
            </a:r>
            <a:r>
              <a:rPr b="1" i="0" lang="en-US" sz="3600" u="none" cap="none" strike="noStrike">
                <a:solidFill>
                  <a:srgbClr val="000000"/>
                </a:solidFill>
                <a:latin typeface="Century Gothic"/>
                <a:ea typeface="Century Gothic"/>
                <a:cs typeface="Century Gothic"/>
                <a:sym typeface="Century Gothic"/>
              </a:rPr>
              <a:t>over</a:t>
            </a:r>
            <a:r>
              <a:rPr b="0" i="0" lang="en-US" sz="3600" u="none" cap="none" strike="noStrike">
                <a:solidFill>
                  <a:srgbClr val="000000"/>
                </a:solidFill>
                <a:latin typeface="Century Gothic"/>
                <a:ea typeface="Century Gothic"/>
                <a:cs typeface="Century Gothic"/>
                <a:sym typeface="Century Gothic"/>
              </a:rPr>
              <a:t> and play</a:t>
            </a:r>
            <a:r>
              <a:rPr b="0" i="0" lang="en-US" sz="36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I drew a </a:t>
            </a:r>
            <a:r>
              <a:rPr b="1" i="0" lang="en-US" sz="3600" u="none" cap="none" strike="noStrike">
                <a:solidFill>
                  <a:srgbClr val="000000"/>
                </a:solidFill>
                <a:latin typeface="Century Gothic"/>
                <a:ea typeface="Century Gothic"/>
                <a:cs typeface="Century Gothic"/>
                <a:sym typeface="Century Gothic"/>
              </a:rPr>
              <a:t>dot</a:t>
            </a:r>
            <a:r>
              <a:rPr b="0" i="0" lang="en-US" sz="3600" u="none" cap="none" strike="noStrike">
                <a:solidFill>
                  <a:srgbClr val="000000"/>
                </a:solidFill>
                <a:latin typeface="Century Gothic"/>
                <a:ea typeface="Century Gothic"/>
                <a:cs typeface="Century Gothic"/>
                <a:sym typeface="Century Gothic"/>
              </a:rPr>
              <a:t> on the page.</a:t>
            </a:r>
            <a:endParaRPr b="0" i="0" sz="3600" u="none" cap="none" strike="noStrike">
              <a:solidFill>
                <a:schemeClr val="dk1"/>
              </a:solidFill>
              <a:latin typeface="Century Gothic"/>
              <a:ea typeface="Century Gothic"/>
              <a:cs typeface="Century Gothic"/>
              <a:sym typeface="Century Gothic"/>
            </a:endParaRPr>
          </a:p>
        </p:txBody>
      </p:sp>
      <p:sp>
        <p:nvSpPr>
          <p:cNvPr id="329" name="Google Shape;329;p19"/>
          <p:cNvSpPr/>
          <p:nvPr/>
        </p:nvSpPr>
        <p:spPr>
          <a:xfrm>
            <a:off x="5542612" y="1794144"/>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0" name="Google Shape;330;p19"/>
          <p:cNvSpPr/>
          <p:nvPr/>
        </p:nvSpPr>
        <p:spPr>
          <a:xfrm>
            <a:off x="5417409" y="2442198"/>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1" name="Google Shape;331;p19"/>
          <p:cNvSpPr/>
          <p:nvPr/>
        </p:nvSpPr>
        <p:spPr>
          <a:xfrm>
            <a:off x="8455465" y="2927312"/>
            <a:ext cx="1137108" cy="54919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2" name="Google Shape;332;p19"/>
          <p:cNvSpPr/>
          <p:nvPr/>
        </p:nvSpPr>
        <p:spPr>
          <a:xfrm>
            <a:off x="6764688" y="3522836"/>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3" name="Google Shape;333;p19"/>
          <p:cNvSpPr/>
          <p:nvPr/>
        </p:nvSpPr>
        <p:spPr>
          <a:xfrm>
            <a:off x="8455465" y="4083055"/>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4" name="Google Shape;334;p19"/>
          <p:cNvSpPr/>
          <p:nvPr/>
        </p:nvSpPr>
        <p:spPr>
          <a:xfrm>
            <a:off x="7149311" y="4637580"/>
            <a:ext cx="918510" cy="500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descr="A picture containing clock&#10;&#10;Description automatically generated" id="340" name="Google Shape;340;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1" name="Google Shape;341;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2" name="Google Shape;342;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3" name="Google Shape;343;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4" name="Google Shape;344;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345" name="Google Shape;345;p18"/>
          <p:cNvSpPr txBox="1"/>
          <p:nvPr/>
        </p:nvSpPr>
        <p:spPr>
          <a:xfrm>
            <a:off x="843468" y="2062893"/>
            <a:ext cx="1050506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The book is on the table.</a:t>
            </a:r>
            <a:endParaRPr b="0" i="0" sz="4800" u="none" cap="none" strike="noStrike">
              <a:solidFill>
                <a:schemeClr val="accent1"/>
              </a:solidFill>
              <a:latin typeface="Century Gothic"/>
              <a:ea typeface="Century Gothic"/>
              <a:cs typeface="Century Gothic"/>
              <a:sym typeface="Century Gothic"/>
            </a:endParaRPr>
          </a:p>
        </p:txBody>
      </p:sp>
      <p:sp>
        <p:nvSpPr>
          <p:cNvPr id="346" name="Google Shape;346;p18"/>
          <p:cNvSpPr txBox="1"/>
          <p:nvPr/>
        </p:nvSpPr>
        <p:spPr>
          <a:xfrm>
            <a:off x="843467" y="3303318"/>
            <a:ext cx="1050506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C55A11"/>
                </a:solidFill>
                <a:latin typeface="Century Gothic"/>
                <a:ea typeface="Century Gothic"/>
                <a:cs typeface="Century Gothic"/>
                <a:sym typeface="Century Gothic"/>
              </a:rPr>
              <a:t>I play.</a:t>
            </a:r>
            <a:endParaRPr b="0" i="0" sz="4800" u="none" cap="none" strike="noStrike">
              <a:solidFill>
                <a:srgbClr val="C55A11"/>
              </a:solidFill>
              <a:latin typeface="Century Gothic"/>
              <a:ea typeface="Century Gothic"/>
              <a:cs typeface="Century Gothic"/>
              <a:sym typeface="Century Gothic"/>
            </a:endParaRPr>
          </a:p>
        </p:txBody>
      </p:sp>
      <p:sp>
        <p:nvSpPr>
          <p:cNvPr id="347" name="Google Shape;347;p18"/>
          <p:cNvSpPr txBox="1"/>
          <p:nvPr/>
        </p:nvSpPr>
        <p:spPr>
          <a:xfrm>
            <a:off x="3156418" y="4867597"/>
            <a:ext cx="5879159" cy="18773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Practice </a:t>
            </a:r>
            <a:r>
              <a:rPr b="0" i="0" lang="en-US" sz="2800" u="none" cap="none" strike="noStrike">
                <a:solidFill>
                  <a:schemeClr val="dk1"/>
                </a:solidFill>
                <a:latin typeface="Century Gothic"/>
                <a:ea typeface="Century Gothic"/>
                <a:cs typeface="Century Gothic"/>
                <a:sym typeface="Century Gothic"/>
              </a:rPr>
              <a:t>using prepositional phrases to describe where or how.</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descr="A picture containing drawing, lamp&#10;&#10;Description automatically generated" id="352" name="Google Shape;352;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53" name="Google Shape;353;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54" name="Google Shape;354;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55" name="Google Shape;355;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56" name="Google Shape;356;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57" name="Google Shape;357;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descr="A picture containing clock&#10;&#10;Description automatically generated" id="363" name="Google Shape;363;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4" name="Google Shape;364;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5" name="Google Shape;365;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6" name="Google Shape;366;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7" name="Google Shape;367;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68" name="Google Shape;368;p21"/>
          <p:cNvSpPr txBox="1"/>
          <p:nvPr/>
        </p:nvSpPr>
        <p:spPr>
          <a:xfrm>
            <a:off x="8412585" y="2775107"/>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Rob</a:t>
            </a:r>
            <a:endParaRPr b="0" i="0" sz="1400" u="none" cap="none" strike="noStrike">
              <a:solidFill>
                <a:srgbClr val="000000"/>
              </a:solidFill>
              <a:latin typeface="Century Gothic"/>
              <a:ea typeface="Century Gothic"/>
              <a:cs typeface="Century Gothic"/>
              <a:sym typeface="Century Gothic"/>
            </a:endParaRPr>
          </a:p>
        </p:txBody>
      </p:sp>
      <p:pic>
        <p:nvPicPr>
          <p:cNvPr id="369" name="Google Shape;369;p21"/>
          <p:cNvPicPr preferRelativeResize="0"/>
          <p:nvPr/>
        </p:nvPicPr>
        <p:blipFill rotWithShape="1">
          <a:blip r:embed="rId6">
            <a:alphaModFix/>
          </a:blip>
          <a:srcRect b="0" l="0" r="0" t="0"/>
          <a:stretch/>
        </p:blipFill>
        <p:spPr>
          <a:xfrm>
            <a:off x="4929954" y="1453564"/>
            <a:ext cx="3210373" cy="45212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70" name="Google Shape;370;p21"/>
          <p:cNvPicPr preferRelativeResize="0"/>
          <p:nvPr/>
        </p:nvPicPr>
        <p:blipFill rotWithShape="1">
          <a:blip r:embed="rId7">
            <a:alphaModFix/>
          </a:blip>
          <a:srcRect b="0" l="0" r="0" t="0"/>
          <a:stretch/>
        </p:blipFill>
        <p:spPr>
          <a:xfrm>
            <a:off x="819040" y="1450726"/>
            <a:ext cx="3210373" cy="44773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descr="A picture containing clock&#10;&#10;Description automatically generated" id="376" name="Google Shape;376;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7" name="Google Shape;377;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8" name="Google Shape;378;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9" name="Google Shape;379;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0" name="Google Shape;380;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81" name="Google Shape;381;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a:t>
            </a:r>
            <a:endParaRPr b="0" i="0" sz="1400" u="none" cap="none" strike="noStrike">
              <a:solidFill>
                <a:srgbClr val="000000"/>
              </a:solidFill>
              <a:latin typeface="Century Gothic"/>
              <a:ea typeface="Century Gothic"/>
              <a:cs typeface="Century Gothic"/>
              <a:sym typeface="Century Gothic"/>
            </a:endParaRPr>
          </a:p>
        </p:txBody>
      </p:sp>
      <p:sp>
        <p:nvSpPr>
          <p:cNvPr id="382" name="Google Shape;382;p22"/>
          <p:cNvSpPr txBox="1"/>
          <p:nvPr/>
        </p:nvSpPr>
        <p:spPr>
          <a:xfrm>
            <a:off x="7502270" y="2379803"/>
            <a:ext cx="4112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 </a:t>
            </a:r>
            <a:endParaRPr b="0" i="0" sz="3200" u="none" cap="none" strike="noStrike">
              <a:solidFill>
                <a:srgbClr val="000000"/>
              </a:solidFill>
              <a:latin typeface="Century Gothic"/>
              <a:ea typeface="Century Gothic"/>
              <a:cs typeface="Century Gothic"/>
              <a:sym typeface="Century Gothic"/>
            </a:endParaRPr>
          </a:p>
        </p:txBody>
      </p:sp>
      <p:pic>
        <p:nvPicPr>
          <p:cNvPr id="383" name="Google Shape;383;p22"/>
          <p:cNvPicPr preferRelativeResize="0"/>
          <p:nvPr/>
        </p:nvPicPr>
        <p:blipFill rotWithShape="1">
          <a:blip r:embed="rId6">
            <a:alphaModFix/>
          </a:blip>
          <a:srcRect b="0" l="0" r="0" t="0"/>
          <a:stretch/>
        </p:blipFill>
        <p:spPr>
          <a:xfrm>
            <a:off x="1161743" y="1274652"/>
            <a:ext cx="5799908" cy="48295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descr="A picture containing clock&#10;&#10;Description automatically generated" id="389" name="Google Shape;389;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0" name="Google Shape;390;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1" name="Google Shape;391;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2" name="Google Shape;392;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3" name="Google Shape;393;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94" name="Google Shape;394;p23"/>
          <p:cNvSpPr txBox="1"/>
          <p:nvPr/>
        </p:nvSpPr>
        <p:spPr>
          <a:xfrm>
            <a:off x="1503149" y="2471513"/>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find</a:t>
            </a:r>
            <a:endParaRPr b="0" i="0" sz="1400" u="none" cap="none" strike="noStrike">
              <a:solidFill>
                <a:srgbClr val="000000"/>
              </a:solidFill>
              <a:latin typeface="Century Gothic"/>
              <a:ea typeface="Century Gothic"/>
              <a:cs typeface="Century Gothic"/>
              <a:sym typeface="Century Gothic"/>
            </a:endParaRPr>
          </a:p>
        </p:txBody>
      </p:sp>
      <p:sp>
        <p:nvSpPr>
          <p:cNvPr id="395" name="Google Shape;395;p23"/>
          <p:cNvSpPr txBox="1"/>
          <p:nvPr/>
        </p:nvSpPr>
        <p:spPr>
          <a:xfrm>
            <a:off x="6572068" y="246590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again</a:t>
            </a:r>
            <a:endParaRPr b="0" i="0" sz="1400" u="none" cap="none" strike="noStrike">
              <a:solidFill>
                <a:srgbClr val="000000"/>
              </a:solidFill>
              <a:latin typeface="Century Gothic"/>
              <a:ea typeface="Century Gothic"/>
              <a:cs typeface="Century Gothic"/>
              <a:sym typeface="Century Gothic"/>
            </a:endParaRPr>
          </a:p>
        </p:txBody>
      </p:sp>
      <p:sp>
        <p:nvSpPr>
          <p:cNvPr id="396" name="Google Shape;396;p23"/>
          <p:cNvSpPr txBox="1"/>
          <p:nvPr/>
        </p:nvSpPr>
        <p:spPr>
          <a:xfrm>
            <a:off x="3998626" y="392865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over</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descr="A picture containing clock&#10;&#10;Description automatically generated" id="402" name="Google Shape;402;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3" name="Google Shape;403;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4" name="Google Shape;404;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5" name="Google Shape;405;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6" name="Google Shape;406;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407" name="Google Shape;407;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30</a:t>
            </a:r>
            <a:endParaRPr b="0" i="0" sz="1400" u="none" cap="none" strike="noStrike">
              <a:solidFill>
                <a:srgbClr val="000000"/>
              </a:solidFill>
              <a:latin typeface="Century Gothic"/>
              <a:ea typeface="Century Gothic"/>
              <a:cs typeface="Century Gothic"/>
              <a:sym typeface="Century Gothic"/>
            </a:endParaRPr>
          </a:p>
        </p:txBody>
      </p:sp>
      <p:pic>
        <p:nvPicPr>
          <p:cNvPr id="408" name="Google Shape;408;p24"/>
          <p:cNvPicPr preferRelativeResize="0"/>
          <p:nvPr/>
        </p:nvPicPr>
        <p:blipFill rotWithShape="1">
          <a:blip r:embed="rId6">
            <a:alphaModFix/>
          </a:blip>
          <a:srcRect b="0" l="0" r="0" t="0"/>
          <a:stretch/>
        </p:blipFill>
        <p:spPr>
          <a:xfrm>
            <a:off x="2038141" y="2279032"/>
            <a:ext cx="8115717" cy="198130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descr="A picture containing clock&#10;&#10;Description automatically generated" id="414" name="Google Shape;414;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5" name="Google Shape;415;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6" name="Google Shape;416;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7" name="Google Shape;417;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8" name="Google Shape;418;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419" name="Google Shape;419;p2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31</a:t>
            </a:r>
            <a:endParaRPr b="0" i="0" sz="1400" u="none" cap="none" strike="noStrike">
              <a:solidFill>
                <a:srgbClr val="000000"/>
              </a:solidFill>
              <a:latin typeface="Century Gothic"/>
              <a:ea typeface="Century Gothic"/>
              <a:cs typeface="Century Gothic"/>
              <a:sym typeface="Century Gothic"/>
            </a:endParaRPr>
          </a:p>
        </p:txBody>
      </p:sp>
      <p:pic>
        <p:nvPicPr>
          <p:cNvPr id="420" name="Google Shape;420;p26"/>
          <p:cNvPicPr preferRelativeResize="0"/>
          <p:nvPr/>
        </p:nvPicPr>
        <p:blipFill rotWithShape="1">
          <a:blip r:embed="rId6">
            <a:alphaModFix/>
          </a:blip>
          <a:srcRect b="0" l="0" r="0" t="0"/>
          <a:stretch/>
        </p:blipFill>
        <p:spPr>
          <a:xfrm>
            <a:off x="2514805" y="1318087"/>
            <a:ext cx="6159029" cy="50463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descr="A picture containing clock&#10;&#10;Description automatically generated" id="426" name="Google Shape;426;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7" name="Google Shape;427;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8" name="Google Shape;428;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9" name="Google Shape;429;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0" name="Google Shape;430;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First Read – Cars Are Always Changing</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31" name="Google Shape;431;p27"/>
          <p:cNvPicPr preferRelativeResize="0"/>
          <p:nvPr/>
        </p:nvPicPr>
        <p:blipFill rotWithShape="1">
          <a:blip r:embed="rId6">
            <a:alphaModFix/>
          </a:blip>
          <a:srcRect b="0" l="0" r="0" t="0"/>
          <a:stretch/>
        </p:blipFill>
        <p:spPr>
          <a:xfrm flipH="1">
            <a:off x="10218284" y="2375871"/>
            <a:ext cx="2177400" cy="1512625"/>
          </a:xfrm>
          <a:prstGeom prst="rect">
            <a:avLst/>
          </a:prstGeom>
          <a:noFill/>
          <a:ln>
            <a:noFill/>
          </a:ln>
        </p:spPr>
      </p:pic>
      <p:sp>
        <p:nvSpPr>
          <p:cNvPr id="432" name="Google Shape;432;p27"/>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32, 33</a:t>
            </a:r>
            <a:endParaRPr b="0" i="0" sz="1400" u="none" cap="none" strike="noStrike">
              <a:solidFill>
                <a:srgbClr val="000000"/>
              </a:solidFill>
              <a:latin typeface="Century Gothic"/>
              <a:ea typeface="Century Gothic"/>
              <a:cs typeface="Century Gothic"/>
              <a:sym typeface="Century Gothic"/>
            </a:endParaRPr>
          </a:p>
        </p:txBody>
      </p:sp>
      <p:pic>
        <p:nvPicPr>
          <p:cNvPr id="433" name="Google Shape;433;p27"/>
          <p:cNvPicPr preferRelativeResize="0"/>
          <p:nvPr/>
        </p:nvPicPr>
        <p:blipFill rotWithShape="1">
          <a:blip r:embed="rId7">
            <a:alphaModFix/>
          </a:blip>
          <a:srcRect b="0" l="495" r="485" t="0"/>
          <a:stretch/>
        </p:blipFill>
        <p:spPr>
          <a:xfrm>
            <a:off x="503000" y="1496176"/>
            <a:ext cx="9715276" cy="40566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descr="A picture containing clock&#10;&#10;Description automatically generated" id="439" name="Google Shape;439;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0" name="Google Shape;440;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1" name="Google Shape;441;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2" name="Google Shape;442;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3" name="Google Shape;443;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First Read – Cars Are Always Changing</a:t>
            </a:r>
            <a:endParaRPr b="0" i="0" sz="1400" u="none" cap="none" strike="noStrike">
              <a:solidFill>
                <a:srgbClr val="000000"/>
              </a:solidFill>
              <a:latin typeface="Century Gothic"/>
              <a:ea typeface="Century Gothic"/>
              <a:cs typeface="Century Gothic"/>
              <a:sym typeface="Century Gothic"/>
            </a:endParaRPr>
          </a:p>
        </p:txBody>
      </p:sp>
      <p:sp>
        <p:nvSpPr>
          <p:cNvPr id="444" name="Google Shape;444;p25"/>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 35</a:t>
            </a:r>
            <a:endParaRPr b="0" i="0" sz="1400" u="none" cap="none" strike="noStrike">
              <a:solidFill>
                <a:srgbClr val="000000"/>
              </a:solidFill>
              <a:latin typeface="Century Gothic"/>
              <a:ea typeface="Century Gothic"/>
              <a:cs typeface="Century Gothic"/>
              <a:sym typeface="Century Gothic"/>
            </a:endParaRPr>
          </a:p>
        </p:txBody>
      </p:sp>
      <p:pic>
        <p:nvPicPr>
          <p:cNvPr id="445" name="Google Shape;445;p25"/>
          <p:cNvPicPr preferRelativeResize="0"/>
          <p:nvPr/>
        </p:nvPicPr>
        <p:blipFill rotWithShape="1">
          <a:blip r:embed="rId6">
            <a:alphaModFix/>
          </a:blip>
          <a:srcRect b="0" l="475" r="475" t="0"/>
          <a:stretch/>
        </p:blipFill>
        <p:spPr>
          <a:xfrm>
            <a:off x="503000" y="1496176"/>
            <a:ext cx="9715275" cy="40566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Introduce the Unit</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4" name="Google Shape;104;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sp>
        <p:nvSpPr>
          <p:cNvPr id="105" name="Google Shape;105;p3"/>
          <p:cNvSpPr/>
          <p:nvPr/>
        </p:nvSpPr>
        <p:spPr>
          <a:xfrm>
            <a:off x="620428" y="3907779"/>
            <a:ext cx="10030635" cy="2323713"/>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entury Gothic"/>
                <a:ea typeface="Century Gothic"/>
                <a:cs typeface="Century Gothic"/>
                <a:sym typeface="Century Gothic"/>
              </a:rPr>
              <a:t>  </a:t>
            </a:r>
            <a:r>
              <a:rPr b="0" i="0" lang="en-US" sz="5900" u="none" cap="none" strike="noStrike">
                <a:solidFill>
                  <a:schemeClr val="dk1"/>
                </a:solidFill>
                <a:latin typeface="Century Gothic"/>
                <a:ea typeface="Century Gothic"/>
                <a:cs typeface="Century Gothic"/>
                <a:sym typeface="Century Gothic"/>
              </a:rPr>
              <a:t>                                </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What technology do you use</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What did you hear and see in the video</a:t>
            </a:r>
            <a:r>
              <a:rPr b="0" i="0" lang="en-US" sz="2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icture containing text, clipart&#10;&#10;Description automatically generated" id="106" name="Google Shape;106;p3"/>
          <p:cNvPicPr preferRelativeResize="0"/>
          <p:nvPr/>
        </p:nvPicPr>
        <p:blipFill rotWithShape="1">
          <a:blip r:embed="rId4">
            <a:alphaModFix/>
          </a:blip>
          <a:srcRect b="0" l="0" r="0" t="0"/>
          <a:stretch/>
        </p:blipFill>
        <p:spPr>
          <a:xfrm>
            <a:off x="538602" y="4366060"/>
            <a:ext cx="4877486" cy="703575"/>
          </a:xfrm>
          <a:prstGeom prst="rect">
            <a:avLst/>
          </a:prstGeom>
          <a:noFill/>
          <a:ln>
            <a:noFill/>
          </a:ln>
        </p:spPr>
      </p:pic>
      <p:sp>
        <p:nvSpPr>
          <p:cNvPr id="107" name="Google Shape;107;p3"/>
          <p:cNvSpPr txBox="1"/>
          <p:nvPr/>
        </p:nvSpPr>
        <p:spPr>
          <a:xfrm>
            <a:off x="538601" y="1857568"/>
            <a:ext cx="4741200" cy="21236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Essential Question: </a:t>
            </a:r>
            <a:r>
              <a:rPr b="0" i="0" lang="en-US" sz="3200" u="none" cap="none" strike="noStrike">
                <a:solidFill>
                  <a:schemeClr val="dk1"/>
                </a:solidFill>
                <a:latin typeface="Century Gothic"/>
                <a:ea typeface="Century Gothic"/>
                <a:cs typeface="Century Gothic"/>
                <a:sym typeface="Century Gothic"/>
              </a:rPr>
              <a:t>What can we learn from the past</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entury Gothic"/>
              <a:ea typeface="Century Gothic"/>
              <a:cs typeface="Century Gothic"/>
              <a:sym typeface="Century Gothic"/>
            </a:endParaRPr>
          </a:p>
        </p:txBody>
      </p:sp>
      <p:pic>
        <p:nvPicPr>
          <p:cNvPr descr="Logo, company name&#10;&#10;Description automatically generated" id="108" name="Google Shape;108;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9" name="Google Shape;109;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1" name="Google Shape;111;p3"/>
          <p:cNvPicPr preferRelativeResize="0"/>
          <p:nvPr/>
        </p:nvPicPr>
        <p:blipFill rotWithShape="1">
          <a:blip r:embed="rId6">
            <a:alphaModFix/>
          </a:blip>
          <a:srcRect b="0" l="0" r="0" t="0"/>
          <a:stretch/>
        </p:blipFill>
        <p:spPr>
          <a:xfrm rot="9387287">
            <a:off x="9271967" y="5485049"/>
            <a:ext cx="2842710" cy="979582"/>
          </a:xfrm>
          <a:prstGeom prst="rect">
            <a:avLst/>
          </a:prstGeom>
          <a:noFill/>
          <a:ln>
            <a:noFill/>
          </a:ln>
        </p:spPr>
      </p:pic>
      <p:pic>
        <p:nvPicPr>
          <p:cNvPr id="112" name="Google Shape;112;p3"/>
          <p:cNvPicPr preferRelativeResize="0"/>
          <p:nvPr/>
        </p:nvPicPr>
        <p:blipFill rotWithShape="1">
          <a:blip r:embed="rId7">
            <a:alphaModFix/>
          </a:blip>
          <a:srcRect b="0" l="0" r="0" t="0"/>
          <a:stretch/>
        </p:blipFill>
        <p:spPr>
          <a:xfrm>
            <a:off x="5824065" y="1159009"/>
            <a:ext cx="4239005" cy="346114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A picture containing clock&#10;&#10;Description automatically generated" id="451" name="Google Shape;451;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2" name="Google Shape;452;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3" name="Google Shape;453;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4" name="Google Shape;454;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5" name="Google Shape;455;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First Read – Cars Are Always Changing</a:t>
            </a:r>
            <a:endParaRPr b="0" i="0" sz="1400" u="none" cap="none" strike="noStrike">
              <a:solidFill>
                <a:srgbClr val="000000"/>
              </a:solidFill>
              <a:latin typeface="Century Gothic"/>
              <a:ea typeface="Century Gothic"/>
              <a:cs typeface="Century Gothic"/>
              <a:sym typeface="Century Gothic"/>
            </a:endParaRPr>
          </a:p>
        </p:txBody>
      </p:sp>
      <p:sp>
        <p:nvSpPr>
          <p:cNvPr id="456" name="Google Shape;456;p28"/>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36, 37</a:t>
            </a:r>
            <a:endParaRPr b="0" i="0" sz="1400" u="none" cap="none" strike="noStrike">
              <a:solidFill>
                <a:srgbClr val="000000"/>
              </a:solidFill>
              <a:latin typeface="Century Gothic"/>
              <a:ea typeface="Century Gothic"/>
              <a:cs typeface="Century Gothic"/>
              <a:sym typeface="Century Gothic"/>
            </a:endParaRPr>
          </a:p>
        </p:txBody>
      </p:sp>
      <p:pic>
        <p:nvPicPr>
          <p:cNvPr id="457" name="Google Shape;457;p28"/>
          <p:cNvPicPr preferRelativeResize="0"/>
          <p:nvPr/>
        </p:nvPicPr>
        <p:blipFill rotWithShape="1">
          <a:blip r:embed="rId6">
            <a:alphaModFix/>
          </a:blip>
          <a:srcRect b="0" l="592" r="592" t="0"/>
          <a:stretch/>
        </p:blipFill>
        <p:spPr>
          <a:xfrm>
            <a:off x="503000" y="1496176"/>
            <a:ext cx="9715275" cy="40566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descr="A picture containing clock&#10;&#10;Description automatically generated" id="463" name="Google Shape;463;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4" name="Google Shape;464;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5" name="Google Shape;465;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6" name="Google Shape;466;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7" name="Google Shape;467;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First Read – Cars Are Always Changing</a:t>
            </a:r>
            <a:endParaRPr b="0" i="0" sz="1400" u="none" cap="none" strike="noStrike">
              <a:solidFill>
                <a:srgbClr val="000000"/>
              </a:solidFill>
              <a:latin typeface="Century Gothic"/>
              <a:ea typeface="Century Gothic"/>
              <a:cs typeface="Century Gothic"/>
              <a:sym typeface="Century Gothic"/>
            </a:endParaRPr>
          </a:p>
        </p:txBody>
      </p:sp>
      <p:sp>
        <p:nvSpPr>
          <p:cNvPr id="468" name="Google Shape;468;p50"/>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38, 39</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69" name="Google Shape;469;p50"/>
          <p:cNvPicPr preferRelativeResize="0"/>
          <p:nvPr/>
        </p:nvPicPr>
        <p:blipFill rotWithShape="1">
          <a:blip r:embed="rId6">
            <a:alphaModFix/>
          </a:blip>
          <a:srcRect b="0" l="0" r="0" t="0"/>
          <a:stretch/>
        </p:blipFill>
        <p:spPr>
          <a:xfrm flipH="1">
            <a:off x="10200567" y="2103345"/>
            <a:ext cx="2177400" cy="1512625"/>
          </a:xfrm>
          <a:prstGeom prst="rect">
            <a:avLst/>
          </a:prstGeom>
          <a:noFill/>
          <a:ln>
            <a:noFill/>
          </a:ln>
        </p:spPr>
      </p:pic>
      <p:pic>
        <p:nvPicPr>
          <p:cNvPr id="470" name="Google Shape;470;p50"/>
          <p:cNvPicPr preferRelativeResize="0"/>
          <p:nvPr/>
        </p:nvPicPr>
        <p:blipFill rotWithShape="1">
          <a:blip r:embed="rId7">
            <a:alphaModFix/>
          </a:blip>
          <a:srcRect b="0" l="553" r="543" t="0"/>
          <a:stretch/>
        </p:blipFill>
        <p:spPr>
          <a:xfrm>
            <a:off x="503000" y="1496176"/>
            <a:ext cx="9715275" cy="40566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descr="A picture containing clock&#10;&#10;Description automatically generated" id="476" name="Google Shape;476;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7" name="Google Shape;477;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8" name="Google Shape;478;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9" name="Google Shape;479;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0" name="Google Shape;480;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481" name="Google Shape;481;p33"/>
          <p:cNvSpPr txBox="1"/>
          <p:nvPr/>
        </p:nvSpPr>
        <p:spPr>
          <a:xfrm>
            <a:off x="6096000" y="1549280"/>
            <a:ext cx="5398321" cy="45242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In the text, did you like the old cars or the new cars</a:t>
            </a:r>
            <a:r>
              <a:rPr b="0" i="0" lang="en-US" sz="3200" u="none" cap="none" strike="noStrike">
                <a:solidFill>
                  <a:schemeClr val="dk1"/>
                </a:solidFill>
                <a:latin typeface="Arial"/>
                <a:ea typeface="Arial"/>
                <a:cs typeface="Arial"/>
                <a:sym typeface="Arial"/>
              </a:rPr>
              <a:t>? </a:t>
            </a:r>
            <a:r>
              <a:rPr b="0" i="0" lang="en-US" sz="3200" u="none" cap="none" strike="noStrike">
                <a:solidFill>
                  <a:schemeClr val="dk1"/>
                </a:solidFill>
                <a:latin typeface="Century Gothic"/>
                <a:ea typeface="Century Gothic"/>
                <a:cs typeface="Century Gothic"/>
                <a:sym typeface="Century Gothic"/>
              </a:rPr>
              <a:t> Which car did you like the most</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Illustrate</a:t>
            </a:r>
            <a:r>
              <a:rPr b="0" i="0" lang="en-US" sz="3200" u="none" cap="none" strike="noStrike">
                <a:solidFill>
                  <a:schemeClr val="dk1"/>
                </a:solidFill>
                <a:latin typeface="Century Gothic"/>
                <a:ea typeface="Century Gothic"/>
                <a:cs typeface="Century Gothic"/>
                <a:sym typeface="Century Gothic"/>
              </a:rPr>
              <a:t>:  Draw a picture show which change to cars you think was most important.</a:t>
            </a:r>
            <a:endParaRPr b="0" i="0" sz="3200" u="none" cap="none" strike="noStrike">
              <a:solidFill>
                <a:schemeClr val="dk1"/>
              </a:solidFill>
              <a:latin typeface="Century Gothic"/>
              <a:ea typeface="Century Gothic"/>
              <a:cs typeface="Century Gothic"/>
              <a:sym typeface="Century Gothic"/>
            </a:endParaRPr>
          </a:p>
        </p:txBody>
      </p:sp>
      <p:pic>
        <p:nvPicPr>
          <p:cNvPr id="482" name="Google Shape;482;p33"/>
          <p:cNvPicPr preferRelativeResize="0"/>
          <p:nvPr/>
        </p:nvPicPr>
        <p:blipFill rotWithShape="1">
          <a:blip r:embed="rId6">
            <a:alphaModFix/>
          </a:blip>
          <a:srcRect b="0" l="0" r="0" t="0"/>
          <a:stretch/>
        </p:blipFill>
        <p:spPr>
          <a:xfrm>
            <a:off x="438338" y="1433444"/>
            <a:ext cx="5104274" cy="41821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descr="A picture containing clock&#10;&#10;Description automatically generated" id="488" name="Google Shape;488;p5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9" name="Google Shape;489;p5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0" name="Google Shape;490;p5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1" name="Google Shape;491;p5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2" name="Google Shape;492;p5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93" name="Google Shape;493;p5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40</a:t>
            </a:r>
            <a:endParaRPr b="0" i="0" sz="1400" u="none" cap="none" strike="noStrike">
              <a:solidFill>
                <a:srgbClr val="000000"/>
              </a:solidFill>
              <a:latin typeface="Century Gothic"/>
              <a:ea typeface="Century Gothic"/>
              <a:cs typeface="Century Gothic"/>
              <a:sym typeface="Century Gothic"/>
            </a:endParaRPr>
          </a:p>
        </p:txBody>
      </p:sp>
      <p:sp>
        <p:nvSpPr>
          <p:cNvPr id="494" name="Google Shape;494;p59"/>
          <p:cNvSpPr txBox="1"/>
          <p:nvPr/>
        </p:nvSpPr>
        <p:spPr>
          <a:xfrm>
            <a:off x="7447198" y="2403529"/>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95" name="Google Shape;495;p59"/>
          <p:cNvPicPr preferRelativeResize="0"/>
          <p:nvPr/>
        </p:nvPicPr>
        <p:blipFill rotWithShape="1">
          <a:blip r:embed="rId6">
            <a:alphaModFix/>
          </a:blip>
          <a:srcRect b="0" l="0" r="0" t="0"/>
          <a:stretch/>
        </p:blipFill>
        <p:spPr>
          <a:xfrm>
            <a:off x="1339273" y="1217749"/>
            <a:ext cx="5692250" cy="47435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descr="A picture containing clock&#10;&#10;Description automatically generated" id="501" name="Google Shape;501;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2" name="Google Shape;502;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3" name="Google Shape;503;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4" name="Google Shape;504;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5" name="Google Shape;505;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506" name="Google Shape;506;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41</a:t>
            </a:r>
            <a:endParaRPr i="0" sz="1400" u="none" cap="none" strike="noStrike">
              <a:solidFill>
                <a:srgbClr val="000000"/>
              </a:solidFill>
              <a:latin typeface="Century Gothic"/>
              <a:ea typeface="Century Gothic"/>
              <a:cs typeface="Century Gothic"/>
              <a:sym typeface="Century Gothic"/>
            </a:endParaRPr>
          </a:p>
        </p:txBody>
      </p:sp>
      <p:pic>
        <p:nvPicPr>
          <p:cNvPr id="507" name="Google Shape;507;p34"/>
          <p:cNvPicPr preferRelativeResize="0"/>
          <p:nvPr/>
        </p:nvPicPr>
        <p:blipFill rotWithShape="1">
          <a:blip r:embed="rId6">
            <a:alphaModFix/>
          </a:blip>
          <a:srcRect b="0" l="0" r="0" t="0"/>
          <a:stretch/>
        </p:blipFill>
        <p:spPr>
          <a:xfrm>
            <a:off x="1024729" y="1297873"/>
            <a:ext cx="5962665" cy="492964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08" name="Google Shape;508;p34"/>
          <p:cNvSpPr txBox="1"/>
          <p:nvPr/>
        </p:nvSpPr>
        <p:spPr>
          <a:xfrm>
            <a:off x="7447198" y="2403529"/>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35"/>
          <p:cNvSpPr/>
          <p:nvPr/>
        </p:nvSpPr>
        <p:spPr>
          <a:xfrm>
            <a:off x="819040" y="2765592"/>
            <a:ext cx="4514847" cy="2481534"/>
          </a:xfrm>
          <a:prstGeom prst="snipRoundRect">
            <a:avLst>
              <a:gd fmla="val 16667" name="adj1"/>
              <a:gd fmla="val 16667" name="adj2"/>
            </a:avLst>
          </a:prstGeom>
          <a:solidFill>
            <a:srgbClr val="FFD966"/>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Century Gothic"/>
              <a:ea typeface="Century Gothic"/>
              <a:cs typeface="Century Gothic"/>
              <a:sym typeface="Century Gothic"/>
            </a:endParaRPr>
          </a:p>
        </p:txBody>
      </p:sp>
      <p:pic>
        <p:nvPicPr>
          <p:cNvPr descr="A picture containing clock&#10;&#10;Description automatically generated" id="515" name="Google Shape;515;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6" name="Google Shape;516;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7" name="Google Shape;517;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8" name="Google Shape;518;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9" name="Google Shape;519;p35"/>
          <p:cNvSpPr/>
          <p:nvPr/>
        </p:nvSpPr>
        <p:spPr>
          <a:xfrm>
            <a:off x="212449"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520" name="Google Shape;520;p35"/>
          <p:cNvSpPr/>
          <p:nvPr/>
        </p:nvSpPr>
        <p:spPr>
          <a:xfrm>
            <a:off x="5869329" y="2778310"/>
            <a:ext cx="4514847" cy="2481534"/>
          </a:xfrm>
          <a:prstGeom prst="snipRoundRect">
            <a:avLst>
              <a:gd fmla="val 16667" name="adj1"/>
              <a:gd fmla="val 16667" name="adj2"/>
            </a:avLst>
          </a:prstGeom>
          <a:solidFill>
            <a:srgbClr val="F4B08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Century Gothic"/>
              <a:ea typeface="Century Gothic"/>
              <a:cs typeface="Century Gothic"/>
              <a:sym typeface="Century Gothic"/>
            </a:endParaRPr>
          </a:p>
        </p:txBody>
      </p:sp>
      <p:sp>
        <p:nvSpPr>
          <p:cNvPr id="521" name="Google Shape;521;p35"/>
          <p:cNvSpPr txBox="1"/>
          <p:nvPr/>
        </p:nvSpPr>
        <p:spPr>
          <a:xfrm>
            <a:off x="1772813" y="3000622"/>
            <a:ext cx="1879041"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Setting</a:t>
            </a:r>
            <a:endParaRPr b="0" i="0" sz="1400" u="none" cap="none" strike="noStrike">
              <a:solidFill>
                <a:srgbClr val="000000"/>
              </a:solidFill>
              <a:latin typeface="Arial"/>
              <a:ea typeface="Arial"/>
              <a:cs typeface="Arial"/>
              <a:sym typeface="Arial"/>
            </a:endParaRPr>
          </a:p>
        </p:txBody>
      </p:sp>
      <p:sp>
        <p:nvSpPr>
          <p:cNvPr id="522" name="Google Shape;522;p35"/>
          <p:cNvSpPr txBox="1"/>
          <p:nvPr/>
        </p:nvSpPr>
        <p:spPr>
          <a:xfrm>
            <a:off x="6774417" y="2992219"/>
            <a:ext cx="30099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Characters</a:t>
            </a:r>
            <a:endParaRPr b="0" i="0" sz="1400" u="none" cap="none" strike="noStrike">
              <a:solidFill>
                <a:srgbClr val="000000"/>
              </a:solidFill>
              <a:latin typeface="Arial"/>
              <a:ea typeface="Arial"/>
              <a:cs typeface="Arial"/>
              <a:sym typeface="Arial"/>
            </a:endParaRPr>
          </a:p>
        </p:txBody>
      </p:sp>
      <p:sp>
        <p:nvSpPr>
          <p:cNvPr id="523" name="Google Shape;523;p35"/>
          <p:cNvSpPr txBox="1"/>
          <p:nvPr/>
        </p:nvSpPr>
        <p:spPr>
          <a:xfrm>
            <a:off x="3651854" y="1672132"/>
            <a:ext cx="4229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Stop and Jot</a:t>
            </a:r>
            <a:endParaRPr b="0" i="0" sz="48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descr="A picture containing clock&#10;&#10;Description automatically generated" id="529" name="Google Shape;529;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0" name="Google Shape;530;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1" name="Google Shape;531;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2" name="Google Shape;532;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3" name="Google Shape;533;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34" name="Google Shape;534;p36"/>
          <p:cNvSpPr txBox="1"/>
          <p:nvPr/>
        </p:nvSpPr>
        <p:spPr>
          <a:xfrm>
            <a:off x="995894" y="1899966"/>
            <a:ext cx="9557803"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Draw and label </a:t>
            </a:r>
            <a:r>
              <a:rPr b="0" i="0" lang="en-US" sz="3200" u="none" cap="none" strike="noStrike">
                <a:solidFill>
                  <a:schemeClr val="dk1"/>
                </a:solidFill>
                <a:latin typeface="Century Gothic"/>
                <a:ea typeface="Century Gothic"/>
                <a:cs typeface="Century Gothic"/>
                <a:sym typeface="Century Gothic"/>
              </a:rPr>
              <a:t>the characters and setting you plan to write about.</a:t>
            </a:r>
            <a:endParaRPr b="0" i="0" sz="3200" u="none" cap="none" strike="noStrike">
              <a:solidFill>
                <a:schemeClr val="dk1"/>
              </a:solidFill>
              <a:latin typeface="Century Gothic"/>
              <a:ea typeface="Century Gothic"/>
              <a:cs typeface="Century Gothic"/>
              <a:sym typeface="Century Gothic"/>
            </a:endParaRPr>
          </a:p>
        </p:txBody>
      </p:sp>
      <p:sp>
        <p:nvSpPr>
          <p:cNvPr id="535" name="Google Shape;535;p36"/>
          <p:cNvSpPr txBox="1"/>
          <p:nvPr/>
        </p:nvSpPr>
        <p:spPr>
          <a:xfrm>
            <a:off x="995895" y="4177176"/>
            <a:ext cx="847590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the setting of your personal narrative.</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536" name="Google Shape;536;p36"/>
          <p:cNvPicPr preferRelativeResize="0"/>
          <p:nvPr/>
        </p:nvPicPr>
        <p:blipFill rotWithShape="1">
          <a:blip r:embed="rId6">
            <a:alphaModFix/>
          </a:blip>
          <a:srcRect b="0" l="0" r="0" t="0"/>
          <a:stretch/>
        </p:blipFill>
        <p:spPr>
          <a:xfrm>
            <a:off x="8402115" y="2543109"/>
            <a:ext cx="2429785" cy="24297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descr="A picture containing clock&#10;&#10;Description automatically generated" id="542" name="Google Shape;542;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3" name="Google Shape;543;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4" name="Google Shape;544;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5" name="Google Shape;545;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6" name="Google Shape;546;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47" name="Google Shape;547;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a:t>
            </a:r>
            <a:endParaRPr b="0" i="0" sz="1400" u="none" cap="none" strike="noStrike">
              <a:solidFill>
                <a:srgbClr val="000000"/>
              </a:solidFill>
              <a:latin typeface="Century Gothic"/>
              <a:ea typeface="Century Gothic"/>
              <a:cs typeface="Century Gothic"/>
              <a:sym typeface="Century Gothic"/>
            </a:endParaRPr>
          </a:p>
        </p:txBody>
      </p:sp>
      <p:sp>
        <p:nvSpPr>
          <p:cNvPr id="548" name="Google Shape;548;p37"/>
          <p:cNvSpPr txBox="1"/>
          <p:nvPr/>
        </p:nvSpPr>
        <p:spPr>
          <a:xfrm>
            <a:off x="7458422" y="2247235"/>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49" name="Google Shape;549;p37"/>
          <p:cNvPicPr preferRelativeResize="0"/>
          <p:nvPr/>
        </p:nvPicPr>
        <p:blipFill rotWithShape="1">
          <a:blip r:embed="rId6">
            <a:alphaModFix/>
          </a:blip>
          <a:srcRect b="0" l="0" r="0" t="0"/>
          <a:stretch/>
        </p:blipFill>
        <p:spPr>
          <a:xfrm>
            <a:off x="1327570" y="1325531"/>
            <a:ext cx="5419293" cy="45126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descr="A picture containing clock&#10;&#10;Description automatically generated" id="555" name="Google Shape;555;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6" name="Google Shape;556;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7" name="Google Shape;557;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8" name="Google Shape;558;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9" name="Google Shape;559;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60" name="Google Shape;560;p38"/>
          <p:cNvSpPr txBox="1"/>
          <p:nvPr/>
        </p:nvSpPr>
        <p:spPr>
          <a:xfrm>
            <a:off x="2856099" y="1755900"/>
            <a:ext cx="4050300" cy="21240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chemeClr val="accent1"/>
                </a:solidFill>
                <a:latin typeface="Century Gothic"/>
                <a:ea typeface="Century Gothic"/>
                <a:cs typeface="Century Gothic"/>
                <a:sym typeface="Century Gothic"/>
              </a:rPr>
              <a:t>The dog.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chemeClr val="accent1"/>
                </a:solidFill>
                <a:latin typeface="Century Gothic"/>
                <a:ea typeface="Century Gothic"/>
                <a:cs typeface="Century Gothic"/>
                <a:sym typeface="Century Gothic"/>
              </a:rPr>
              <a:t>Runs.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rgbClr val="000000"/>
                </a:solidFill>
                <a:latin typeface="Century Gothic"/>
                <a:ea typeface="Century Gothic"/>
                <a:cs typeface="Century Gothic"/>
                <a:sym typeface="Century Gothic"/>
              </a:rPr>
              <a:t>The dog runs.</a:t>
            </a:r>
            <a:endParaRPr b="0" i="0" sz="4400" u="none" cap="none" strike="noStrike">
              <a:solidFill>
                <a:srgbClr val="000000"/>
              </a:solidFill>
              <a:latin typeface="Century Gothic"/>
              <a:ea typeface="Century Gothic"/>
              <a:cs typeface="Century Gothic"/>
              <a:sym typeface="Century Gothic"/>
            </a:endParaRPr>
          </a:p>
        </p:txBody>
      </p:sp>
      <p:sp>
        <p:nvSpPr>
          <p:cNvPr id="561" name="Google Shape;561;p38"/>
          <p:cNvSpPr txBox="1"/>
          <p:nvPr/>
        </p:nvSpPr>
        <p:spPr>
          <a:xfrm>
            <a:off x="1958210" y="4621375"/>
            <a:ext cx="8275580" cy="18773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Identify </a:t>
            </a:r>
            <a:r>
              <a:rPr b="0" i="0" lang="en-US" sz="2800" u="none" cap="none" strike="noStrike">
                <a:solidFill>
                  <a:schemeClr val="dk1"/>
                </a:solidFill>
                <a:latin typeface="Century Gothic"/>
                <a:ea typeface="Century Gothic"/>
                <a:cs typeface="Century Gothic"/>
                <a:sym typeface="Century Gothic"/>
              </a:rPr>
              <a:t>complete sentences.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How</a:t>
            </a:r>
            <a:r>
              <a:rPr b="0" i="0" lang="en-US" sz="2800" u="none" cap="none" strike="noStrike">
                <a:solidFill>
                  <a:schemeClr val="dk1"/>
                </a:solidFill>
                <a:latin typeface="Century Gothic"/>
                <a:ea typeface="Century Gothic"/>
                <a:cs typeface="Century Gothic"/>
                <a:sym typeface="Century Gothic"/>
              </a:rPr>
              <a:t> can we make a complete sentence from fragments</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descr="A picture containing drawing, lamp&#10;&#10;Description automatically generated" id="566" name="Google Shape;566;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67" name="Google Shape;567;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68" name="Google Shape;568;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69" name="Google Shape;569;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70" name="Google Shape;570;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71" name="Google Shape;571;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9" name="Google Shape;119;p4"/>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0" name="Google Shape;120;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1" name="Google Shape;121;p4"/>
          <p:cNvSpPr txBox="1"/>
          <p:nvPr/>
        </p:nvSpPr>
        <p:spPr>
          <a:xfrm>
            <a:off x="674757" y="2183115"/>
            <a:ext cx="5078342" cy="28109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 in your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Student Interactive.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r>
              <a:rPr b="1" i="0" lang="en-US" sz="3200" u="none" cap="none" strike="noStrike">
                <a:solidFill>
                  <a:schemeClr val="dk1"/>
                </a:solidFill>
                <a:latin typeface="Century Gothic"/>
                <a:ea typeface="Century Gothic"/>
                <a:cs typeface="Century Gothic"/>
                <a:sym typeface="Century Gothic"/>
              </a:rPr>
              <a:t>Color</a:t>
            </a:r>
            <a:r>
              <a:rPr b="0" i="0" lang="en-US" sz="3200" u="none" cap="none" strike="noStrike">
                <a:solidFill>
                  <a:schemeClr val="dk1"/>
                </a:solidFill>
                <a:latin typeface="Century Gothic"/>
                <a:ea typeface="Century Gothic"/>
                <a:cs typeface="Century Gothic"/>
                <a:sym typeface="Century Gothic"/>
              </a:rPr>
              <a:t> the shape next to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each goas as it is read. </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2"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Unit Goals</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4" name="Google Shape;124;p4"/>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5" name="Google Shape;125;p4"/>
          <p:cNvPicPr preferRelativeResize="0"/>
          <p:nvPr/>
        </p:nvPicPr>
        <p:blipFill rotWithShape="1">
          <a:blip r:embed="rId6">
            <a:alphaModFix/>
          </a:blip>
          <a:srcRect b="0" l="0" r="0" t="0"/>
          <a:stretch/>
        </p:blipFill>
        <p:spPr>
          <a:xfrm>
            <a:off x="5721016" y="1537452"/>
            <a:ext cx="4972306" cy="41023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descr="A picture containing clock&#10;&#10;Description automatically generated" id="577" name="Google Shape;577;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78" name="Google Shape;578;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79" name="Google Shape;579;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0" name="Google Shape;580;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81" name="Google Shape;581;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82" name="Google Shape;582;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83" name="Google Shape;583;p40"/>
          <p:cNvPicPr preferRelativeResize="0"/>
          <p:nvPr/>
        </p:nvPicPr>
        <p:blipFill rotWithShape="1">
          <a:blip r:embed="rId6">
            <a:alphaModFix/>
          </a:blip>
          <a:srcRect b="0" l="0" r="0" t="0"/>
          <a:stretch/>
        </p:blipFill>
        <p:spPr>
          <a:xfrm>
            <a:off x="1015118" y="1794899"/>
            <a:ext cx="2650036" cy="3638856"/>
          </a:xfrm>
          <a:prstGeom prst="rect">
            <a:avLst/>
          </a:prstGeom>
          <a:noFill/>
          <a:ln>
            <a:noFill/>
          </a:ln>
        </p:spPr>
      </p:pic>
      <p:pic>
        <p:nvPicPr>
          <p:cNvPr id="584" name="Google Shape;584;p40"/>
          <p:cNvPicPr preferRelativeResize="0"/>
          <p:nvPr/>
        </p:nvPicPr>
        <p:blipFill rotWithShape="1">
          <a:blip r:embed="rId7">
            <a:alphaModFix/>
          </a:blip>
          <a:srcRect b="0" l="0" r="0" t="0"/>
          <a:stretch/>
        </p:blipFill>
        <p:spPr>
          <a:xfrm>
            <a:off x="4467819" y="1460652"/>
            <a:ext cx="5490573" cy="45290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pic>
        <p:nvPicPr>
          <p:cNvPr descr="A picture containing clock&#10;&#10;Description automatically generated" id="590" name="Google Shape;590;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91" name="Google Shape;591;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92" name="Google Shape;592;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3" name="Google Shape;593;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94" name="Google Shape;594;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95" name="Google Shape;595;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96" name="Google Shape;596;p41"/>
          <p:cNvSpPr txBox="1"/>
          <p:nvPr/>
        </p:nvSpPr>
        <p:spPr>
          <a:xfrm>
            <a:off x="5099848" y="2601219"/>
            <a:ext cx="2046254" cy="92328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Dog</a:t>
            </a:r>
            <a:endParaRPr b="0" i="0" sz="1400" u="none" cap="none" strike="noStrike">
              <a:solidFill>
                <a:srgbClr val="000000"/>
              </a:solidFill>
              <a:latin typeface="Century Gothic"/>
              <a:ea typeface="Century Gothic"/>
              <a:cs typeface="Century Gothic"/>
              <a:sym typeface="Century Gothic"/>
            </a:endParaRPr>
          </a:p>
        </p:txBody>
      </p:sp>
      <p:sp>
        <p:nvSpPr>
          <p:cNvPr id="597" name="Google Shape;597;p41"/>
          <p:cNvSpPr txBox="1"/>
          <p:nvPr/>
        </p:nvSpPr>
        <p:spPr>
          <a:xfrm>
            <a:off x="7671887" y="2083067"/>
            <a:ext cx="3571353"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98" name="Google Shape;598;p41"/>
          <p:cNvPicPr preferRelativeResize="0"/>
          <p:nvPr/>
        </p:nvPicPr>
        <p:blipFill rotWithShape="1">
          <a:blip r:embed="rId6">
            <a:alphaModFix/>
          </a:blip>
          <a:srcRect b="0" l="0" r="0" t="0"/>
          <a:stretch/>
        </p:blipFill>
        <p:spPr>
          <a:xfrm>
            <a:off x="1132197" y="1277513"/>
            <a:ext cx="3571350" cy="498997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descr="A picture containing clock&#10;&#10;Description automatically generated" id="604" name="Google Shape;604;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5" name="Google Shape;605;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6" name="Google Shape;606;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7" name="Google Shape;607;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8" name="Google Shape;608;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609" name="Google Shape;609;p42"/>
          <p:cNvSpPr txBox="1"/>
          <p:nvPr/>
        </p:nvSpPr>
        <p:spPr>
          <a:xfrm>
            <a:off x="8939600" y="2085475"/>
            <a:ext cx="32523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610" name="Google Shape;610;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a:t>
            </a:r>
            <a:endParaRPr b="0" i="0" sz="1400" u="none" cap="none" strike="noStrike">
              <a:solidFill>
                <a:srgbClr val="000000"/>
              </a:solidFill>
              <a:latin typeface="Century Gothic"/>
              <a:ea typeface="Century Gothic"/>
              <a:cs typeface="Century Gothic"/>
              <a:sym typeface="Century Gothic"/>
            </a:endParaRPr>
          </a:p>
        </p:txBody>
      </p:sp>
      <p:sp>
        <p:nvSpPr>
          <p:cNvPr id="611" name="Google Shape;611;p42"/>
          <p:cNvSpPr txBox="1"/>
          <p:nvPr/>
        </p:nvSpPr>
        <p:spPr>
          <a:xfrm>
            <a:off x="387231" y="1947588"/>
            <a:ext cx="24366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find</a:t>
            </a:r>
            <a:endParaRPr b="0" i="0" sz="4800" u="none" cap="none" strike="noStrike">
              <a:solidFill>
                <a:srgbClr val="000000"/>
              </a:solidFill>
              <a:latin typeface="Century Gothic"/>
              <a:ea typeface="Century Gothic"/>
              <a:cs typeface="Century Gothic"/>
              <a:sym typeface="Century Gothic"/>
            </a:endParaRPr>
          </a:p>
        </p:txBody>
      </p:sp>
      <p:sp>
        <p:nvSpPr>
          <p:cNvPr id="612" name="Google Shape;612;p42"/>
          <p:cNvSpPr txBox="1"/>
          <p:nvPr/>
        </p:nvSpPr>
        <p:spPr>
          <a:xfrm>
            <a:off x="387236" y="4600263"/>
            <a:ext cx="24366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over</a:t>
            </a:r>
            <a:endParaRPr b="0" i="0" sz="4800" u="none" cap="none" strike="noStrike">
              <a:solidFill>
                <a:srgbClr val="000000"/>
              </a:solidFill>
              <a:latin typeface="Century Gothic"/>
              <a:ea typeface="Century Gothic"/>
              <a:cs typeface="Century Gothic"/>
              <a:sym typeface="Century Gothic"/>
            </a:endParaRPr>
          </a:p>
        </p:txBody>
      </p:sp>
      <p:sp>
        <p:nvSpPr>
          <p:cNvPr id="613" name="Google Shape;613;p42"/>
          <p:cNvSpPr txBox="1"/>
          <p:nvPr/>
        </p:nvSpPr>
        <p:spPr>
          <a:xfrm>
            <a:off x="387225" y="3273913"/>
            <a:ext cx="24366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again</a:t>
            </a:r>
            <a:endParaRPr b="0" i="0" sz="4800" u="none" cap="none" strike="noStrike">
              <a:solidFill>
                <a:srgbClr val="000000"/>
              </a:solidFill>
              <a:latin typeface="Century Gothic"/>
              <a:ea typeface="Century Gothic"/>
              <a:cs typeface="Century Gothic"/>
              <a:sym typeface="Century Gothic"/>
            </a:endParaRPr>
          </a:p>
        </p:txBody>
      </p:sp>
      <p:pic>
        <p:nvPicPr>
          <p:cNvPr id="614" name="Google Shape;614;p42"/>
          <p:cNvPicPr preferRelativeResize="0"/>
          <p:nvPr/>
        </p:nvPicPr>
        <p:blipFill rotWithShape="1">
          <a:blip r:embed="rId6">
            <a:alphaModFix/>
          </a:blip>
          <a:srcRect b="69" l="0" r="0" t="59"/>
          <a:stretch/>
        </p:blipFill>
        <p:spPr>
          <a:xfrm>
            <a:off x="3136419" y="1557477"/>
            <a:ext cx="5490574" cy="45290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descr="A picture containing clock&#10;&#10;Description automatically generated" id="620" name="Google Shape;620;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1" name="Google Shape;621;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2" name="Google Shape;622;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3" name="Google Shape;623;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4" name="Google Shape;624;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Connections</a:t>
            </a:r>
            <a:endParaRPr b="0" i="0" sz="1400" u="none" cap="none" strike="noStrike">
              <a:solidFill>
                <a:srgbClr val="000000"/>
              </a:solidFill>
              <a:latin typeface="Century Gothic"/>
              <a:ea typeface="Century Gothic"/>
              <a:cs typeface="Century Gothic"/>
              <a:sym typeface="Century Gothic"/>
            </a:endParaRPr>
          </a:p>
        </p:txBody>
      </p:sp>
      <p:sp>
        <p:nvSpPr>
          <p:cNvPr id="625" name="Google Shape;625;p43"/>
          <p:cNvSpPr/>
          <p:nvPr/>
        </p:nvSpPr>
        <p:spPr>
          <a:xfrm>
            <a:off x="9975645"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31</a:t>
            </a:r>
            <a:endParaRPr b="0" i="0" sz="1400" u="none" cap="none" strike="noStrike">
              <a:solidFill>
                <a:srgbClr val="000000"/>
              </a:solidFill>
              <a:latin typeface="Century Gothic"/>
              <a:ea typeface="Century Gothic"/>
              <a:cs typeface="Century Gothic"/>
              <a:sym typeface="Century Gothic"/>
            </a:endParaRPr>
          </a:p>
        </p:txBody>
      </p:sp>
      <p:pic>
        <p:nvPicPr>
          <p:cNvPr id="626" name="Google Shape;626;p43"/>
          <p:cNvPicPr preferRelativeResize="0"/>
          <p:nvPr/>
        </p:nvPicPr>
        <p:blipFill rotWithShape="1">
          <a:blip r:embed="rId6">
            <a:alphaModFix/>
          </a:blip>
          <a:srcRect b="0" l="0" r="0" t="0"/>
          <a:stretch/>
        </p:blipFill>
        <p:spPr>
          <a:xfrm>
            <a:off x="2514805" y="1318087"/>
            <a:ext cx="6159029" cy="50463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descr="A picture containing clock&#10;&#10;Description automatically generated" id="632" name="Google Shape;632;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3" name="Google Shape;633;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4" name="Google Shape;634;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5" name="Google Shape;635;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6" name="Google Shape;636;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Close Read – Describe Connections</a:t>
            </a:r>
            <a:endParaRPr b="0" i="0" sz="4000" u="none" cap="none" strike="noStrike">
              <a:solidFill>
                <a:srgbClr val="000000"/>
              </a:solidFill>
              <a:latin typeface="Century Gothic"/>
              <a:ea typeface="Century Gothic"/>
              <a:cs typeface="Century Gothic"/>
              <a:sym typeface="Century Gothic"/>
            </a:endParaRPr>
          </a:p>
        </p:txBody>
      </p:sp>
      <p:sp>
        <p:nvSpPr>
          <p:cNvPr id="637" name="Google Shape;637;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33</a:t>
            </a:r>
            <a:endParaRPr b="0" i="0" sz="1400" u="none" cap="none" strike="noStrike">
              <a:solidFill>
                <a:srgbClr val="000000"/>
              </a:solidFill>
              <a:latin typeface="Century Gothic"/>
              <a:ea typeface="Century Gothic"/>
              <a:cs typeface="Century Gothic"/>
              <a:sym typeface="Century Gothic"/>
            </a:endParaRPr>
          </a:p>
        </p:txBody>
      </p:sp>
      <p:sp>
        <p:nvSpPr>
          <p:cNvPr id="638" name="Google Shape;638;p44"/>
          <p:cNvSpPr txBox="1"/>
          <p:nvPr/>
        </p:nvSpPr>
        <p:spPr>
          <a:xfrm>
            <a:off x="7816750"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33 in your Student Interactive.</a:t>
            </a:r>
            <a:endParaRPr b="0" i="0" sz="3200" u="none" cap="none" strike="noStrike">
              <a:solidFill>
                <a:srgbClr val="000000"/>
              </a:solidFill>
              <a:latin typeface="Arial"/>
              <a:ea typeface="Arial"/>
              <a:cs typeface="Arial"/>
              <a:sym typeface="Arial"/>
            </a:endParaRPr>
          </a:p>
        </p:txBody>
      </p:sp>
      <p:pic>
        <p:nvPicPr>
          <p:cNvPr id="639" name="Google Shape;639;p44"/>
          <p:cNvPicPr preferRelativeResize="0"/>
          <p:nvPr/>
        </p:nvPicPr>
        <p:blipFill rotWithShape="1">
          <a:blip r:embed="rId6">
            <a:alphaModFix/>
          </a:blip>
          <a:srcRect b="0" l="0" r="0" t="0"/>
          <a:stretch/>
        </p:blipFill>
        <p:spPr>
          <a:xfrm>
            <a:off x="1339273" y="1234626"/>
            <a:ext cx="5930827" cy="49095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pic>
        <p:nvPicPr>
          <p:cNvPr descr="A picture containing clock&#10;&#10;Description automatically generated" id="645" name="Google Shape;645;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6" name="Google Shape;646;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7" name="Google Shape;647;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8" name="Google Shape;648;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9" name="Google Shape;649;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Close Read – Describe Connections</a:t>
            </a:r>
            <a:endParaRPr b="0" i="0" sz="4000" u="none" cap="none" strike="noStrike">
              <a:solidFill>
                <a:srgbClr val="000000"/>
              </a:solidFill>
              <a:latin typeface="Century Gothic"/>
              <a:ea typeface="Century Gothic"/>
              <a:cs typeface="Century Gothic"/>
              <a:sym typeface="Century Gothic"/>
            </a:endParaRPr>
          </a:p>
        </p:txBody>
      </p:sp>
      <p:sp>
        <p:nvSpPr>
          <p:cNvPr id="650" name="Google Shape;650;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35</a:t>
            </a:r>
            <a:endParaRPr b="0" i="0" sz="1400" u="none" cap="none" strike="noStrike">
              <a:solidFill>
                <a:srgbClr val="000000"/>
              </a:solidFill>
              <a:latin typeface="Century Gothic"/>
              <a:ea typeface="Century Gothic"/>
              <a:cs typeface="Century Gothic"/>
              <a:sym typeface="Century Gothic"/>
            </a:endParaRPr>
          </a:p>
        </p:txBody>
      </p:sp>
      <p:sp>
        <p:nvSpPr>
          <p:cNvPr id="651" name="Google Shape;651;p60"/>
          <p:cNvSpPr txBox="1"/>
          <p:nvPr/>
        </p:nvSpPr>
        <p:spPr>
          <a:xfrm>
            <a:off x="7816750"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35 in your Student Interactive.</a:t>
            </a:r>
            <a:endParaRPr b="0" i="0" sz="3200" u="none" cap="none" strike="noStrike">
              <a:solidFill>
                <a:srgbClr val="000000"/>
              </a:solidFill>
              <a:latin typeface="Arial"/>
              <a:ea typeface="Arial"/>
              <a:cs typeface="Arial"/>
              <a:sym typeface="Arial"/>
            </a:endParaRPr>
          </a:p>
        </p:txBody>
      </p:sp>
      <p:pic>
        <p:nvPicPr>
          <p:cNvPr id="652" name="Google Shape;652;p60"/>
          <p:cNvPicPr preferRelativeResize="0"/>
          <p:nvPr/>
        </p:nvPicPr>
        <p:blipFill rotWithShape="1">
          <a:blip r:embed="rId6">
            <a:alphaModFix/>
          </a:blip>
          <a:srcRect b="0" l="0" r="0" t="0"/>
          <a:stretch/>
        </p:blipFill>
        <p:spPr>
          <a:xfrm>
            <a:off x="1339273" y="1245470"/>
            <a:ext cx="5941246" cy="48878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pic>
        <p:nvPicPr>
          <p:cNvPr descr="A picture containing clock&#10;&#10;Description automatically generated" id="658" name="Google Shape;658;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9" name="Google Shape;659;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0" name="Google Shape;660;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1" name="Google Shape;661;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2" name="Google Shape;662;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Connections</a:t>
            </a:r>
            <a:endParaRPr b="0" i="0" sz="1400" u="none" cap="none" strike="noStrike">
              <a:solidFill>
                <a:srgbClr val="000000"/>
              </a:solidFill>
              <a:latin typeface="Century Gothic"/>
              <a:ea typeface="Century Gothic"/>
              <a:cs typeface="Century Gothic"/>
              <a:sym typeface="Century Gothic"/>
            </a:endParaRPr>
          </a:p>
        </p:txBody>
      </p:sp>
      <p:sp>
        <p:nvSpPr>
          <p:cNvPr id="663" name="Google Shape;663;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a:t>
            </a:r>
            <a:endParaRPr b="0" i="0" sz="1400" u="none" cap="none" strike="noStrike">
              <a:solidFill>
                <a:srgbClr val="000000"/>
              </a:solidFill>
              <a:latin typeface="Century Gothic"/>
              <a:ea typeface="Century Gothic"/>
              <a:cs typeface="Century Gothic"/>
              <a:sym typeface="Century Gothic"/>
            </a:endParaRPr>
          </a:p>
        </p:txBody>
      </p:sp>
      <p:sp>
        <p:nvSpPr>
          <p:cNvPr id="664" name="Google Shape;664;p45"/>
          <p:cNvSpPr txBox="1"/>
          <p:nvPr/>
        </p:nvSpPr>
        <p:spPr>
          <a:xfrm>
            <a:off x="7078451" y="2260572"/>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65" name="Google Shape;665;p45"/>
          <p:cNvPicPr preferRelativeResize="0"/>
          <p:nvPr/>
        </p:nvPicPr>
        <p:blipFill rotWithShape="1">
          <a:blip r:embed="rId6">
            <a:alphaModFix/>
          </a:blip>
          <a:srcRect b="0" l="0" r="0" t="0"/>
          <a:stretch/>
        </p:blipFill>
        <p:spPr>
          <a:xfrm>
            <a:off x="916591" y="1301450"/>
            <a:ext cx="5863772" cy="490274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pic>
        <p:nvPicPr>
          <p:cNvPr descr="A picture containing clock&#10;&#10;Description automatically generated" id="671" name="Google Shape;671;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2" name="Google Shape;672;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3" name="Google Shape;673;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4" name="Google Shape;674;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5" name="Google Shape;675;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Read Like a Writer, Write For a Reader</a:t>
            </a:r>
            <a:endParaRPr b="0" i="0" sz="4000" u="none" cap="none" strike="noStrike">
              <a:solidFill>
                <a:srgbClr val="000000"/>
              </a:solidFill>
              <a:latin typeface="Century Gothic"/>
              <a:ea typeface="Century Gothic"/>
              <a:cs typeface="Century Gothic"/>
              <a:sym typeface="Century Gothic"/>
            </a:endParaRPr>
          </a:p>
        </p:txBody>
      </p:sp>
      <p:sp>
        <p:nvSpPr>
          <p:cNvPr id="676" name="Google Shape;676;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47</a:t>
            </a:r>
            <a:endParaRPr b="0" i="0" sz="1400" u="none" cap="none" strike="noStrike">
              <a:solidFill>
                <a:srgbClr val="000000"/>
              </a:solidFill>
              <a:latin typeface="Century Gothic"/>
              <a:ea typeface="Century Gothic"/>
              <a:cs typeface="Century Gothic"/>
              <a:sym typeface="Century Gothic"/>
            </a:endParaRPr>
          </a:p>
        </p:txBody>
      </p:sp>
      <p:pic>
        <p:nvPicPr>
          <p:cNvPr id="677" name="Google Shape;677;p46"/>
          <p:cNvPicPr preferRelativeResize="0"/>
          <p:nvPr/>
        </p:nvPicPr>
        <p:blipFill rotWithShape="1">
          <a:blip r:embed="rId6">
            <a:alphaModFix/>
          </a:blip>
          <a:srcRect b="0" l="0" r="0" t="0"/>
          <a:stretch/>
        </p:blipFill>
        <p:spPr>
          <a:xfrm>
            <a:off x="1587940" y="1225841"/>
            <a:ext cx="6231214" cy="51385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78" name="Google Shape;678;p46"/>
          <p:cNvSpPr txBox="1"/>
          <p:nvPr/>
        </p:nvSpPr>
        <p:spPr>
          <a:xfrm>
            <a:off x="8067821" y="2151727"/>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pic>
        <p:nvPicPr>
          <p:cNvPr descr="A picture containing clock&#10;&#10;Description automatically generated" id="684" name="Google Shape;684;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5" name="Google Shape;685;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6" name="Google Shape;686;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7" name="Google Shape;687;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8" name="Google Shape;688;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89" name="Google Shape;689;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sp>
        <p:nvSpPr>
          <p:cNvPr id="690" name="Google Shape;690;p47"/>
          <p:cNvSpPr txBox="1"/>
          <p:nvPr/>
        </p:nvSpPr>
        <p:spPr>
          <a:xfrm>
            <a:off x="674575" y="3018000"/>
            <a:ext cx="3522900" cy="82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dk1"/>
                </a:solidFill>
                <a:latin typeface="Century Gothic"/>
                <a:ea typeface="Century Gothic"/>
                <a:cs typeface="Century Gothic"/>
                <a:sym typeface="Century Gothic"/>
              </a:rPr>
              <a:t>It is hot. </a:t>
            </a:r>
            <a:endParaRPr b="0" i="0" sz="4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pic>
        <p:nvPicPr>
          <p:cNvPr descr="A picture containing clock&#10;&#10;Description automatically generated" id="696" name="Google Shape;696;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7" name="Google Shape;697;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8" name="Google Shape;698;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9" name="Google Shape;699;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0" name="Google Shape;700;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701" name="Google Shape;701;p48"/>
          <p:cNvSpPr txBox="1"/>
          <p:nvPr/>
        </p:nvSpPr>
        <p:spPr>
          <a:xfrm>
            <a:off x="8501152" y="2890340"/>
            <a:ext cx="35181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Can you </a:t>
            </a:r>
            <a:r>
              <a:rPr b="1" i="0" lang="en-US" sz="3200" u="none" cap="none" strike="noStrike">
                <a:solidFill>
                  <a:schemeClr val="dk1"/>
                </a:solidFill>
                <a:latin typeface="Century Gothic"/>
                <a:ea typeface="Century Gothic"/>
                <a:cs typeface="Century Gothic"/>
                <a:sym typeface="Century Gothic"/>
              </a:rPr>
              <a:t>guess</a:t>
            </a:r>
            <a:r>
              <a:rPr b="0" i="0" lang="en-US" sz="3200" u="none" cap="none" strike="noStrike">
                <a:solidFill>
                  <a:schemeClr val="dk1"/>
                </a:solidFill>
                <a:latin typeface="Century Gothic"/>
                <a:ea typeface="Century Gothic"/>
                <a:cs typeface="Century Gothic"/>
                <a:sym typeface="Century Gothic"/>
              </a:rPr>
              <a:t> what a plot is</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sp>
        <p:nvSpPr>
          <p:cNvPr id="702" name="Google Shape;702;p48"/>
          <p:cNvSpPr/>
          <p:nvPr/>
        </p:nvSpPr>
        <p:spPr>
          <a:xfrm>
            <a:off x="357249" y="1560350"/>
            <a:ext cx="7716900" cy="4400700"/>
          </a:xfrm>
          <a:prstGeom prst="roundRect">
            <a:avLst>
              <a:gd fmla="val 16667" name="adj"/>
            </a:avLst>
          </a:prstGeom>
          <a:solidFill>
            <a:srgbClr val="F4FB9F"/>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03" name="Google Shape;703;p48"/>
          <p:cNvSpPr txBox="1"/>
          <p:nvPr/>
        </p:nvSpPr>
        <p:spPr>
          <a:xfrm>
            <a:off x="3625150" y="1687239"/>
            <a:ext cx="11811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Plot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2" name="Google Shape;132;p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3" name="Google Shape;133;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4" name="Google Shape;134;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35" name="Google Shape;135;p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6" name="Google Shape;136;p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37" name="Google Shape;137;p5"/>
          <p:cNvPicPr preferRelativeResize="0"/>
          <p:nvPr/>
        </p:nvPicPr>
        <p:blipFill rotWithShape="1">
          <a:blip r:embed="rId6">
            <a:alphaModFix/>
          </a:blip>
          <a:srcRect b="0" l="0" r="0" t="0"/>
          <a:stretch/>
        </p:blipFill>
        <p:spPr>
          <a:xfrm>
            <a:off x="1523123" y="1224600"/>
            <a:ext cx="6172528" cy="51398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38" name="Google Shape;138;p5"/>
          <p:cNvSpPr txBox="1"/>
          <p:nvPr/>
        </p:nvSpPr>
        <p:spPr>
          <a:xfrm>
            <a:off x="8439375" y="2739563"/>
            <a:ext cx="3396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r>
              <a:rPr lang="en-US" sz="3200">
                <a:solidFill>
                  <a:schemeClr val="dk1"/>
                </a:solidFill>
                <a:latin typeface="Century Gothic"/>
                <a:ea typeface="Century Gothic"/>
                <a:cs typeface="Century Gothic"/>
                <a:sym typeface="Century Gothic"/>
              </a:rPr>
              <a:t>13</a:t>
            </a:r>
            <a:r>
              <a:rPr b="0" i="0" lang="en-US" sz="3200" u="none" cap="none" strike="noStrike">
                <a:solidFill>
                  <a:schemeClr val="dk1"/>
                </a:solidFill>
                <a:latin typeface="Century Gothic"/>
                <a:ea typeface="Century Gothic"/>
                <a:cs typeface="Century Gothic"/>
                <a:sym typeface="Century Gothic"/>
              </a:rPr>
              <a:t>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pic>
        <p:nvPicPr>
          <p:cNvPr descr="A picture containing clock&#10;&#10;Description automatically generated" id="709" name="Google Shape;709;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0" name="Google Shape;710;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1" name="Google Shape;711;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2" name="Google Shape;712;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3" name="Google Shape;713;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14" name="Google Shape;714;p49"/>
          <p:cNvSpPr txBox="1"/>
          <p:nvPr/>
        </p:nvSpPr>
        <p:spPr>
          <a:xfrm>
            <a:off x="765405" y="1899966"/>
            <a:ext cx="939060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Think</a:t>
            </a:r>
            <a:r>
              <a:rPr b="0" i="0" lang="en-US" sz="3200" u="none" cap="none" strike="noStrike">
                <a:solidFill>
                  <a:schemeClr val="dk1"/>
                </a:solidFill>
                <a:latin typeface="Century Gothic"/>
                <a:ea typeface="Century Gothic"/>
                <a:cs typeface="Century Gothic"/>
                <a:sym typeface="Century Gothic"/>
              </a:rPr>
              <a:t> about a small moment and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events you could include in your story.</a:t>
            </a:r>
            <a:endParaRPr b="0" i="0" sz="3200" u="none" cap="none" strike="noStrike">
              <a:solidFill>
                <a:schemeClr val="dk1"/>
              </a:solidFill>
              <a:latin typeface="Arial"/>
              <a:ea typeface="Arial"/>
              <a:cs typeface="Arial"/>
              <a:sym typeface="Arial"/>
            </a:endParaRPr>
          </a:p>
        </p:txBody>
      </p:sp>
      <p:sp>
        <p:nvSpPr>
          <p:cNvPr id="715" name="Google Shape;715;p49"/>
          <p:cNvSpPr txBox="1"/>
          <p:nvPr/>
        </p:nvSpPr>
        <p:spPr>
          <a:xfrm>
            <a:off x="765405" y="3660706"/>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the first event of your personal narrative with the class.</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16" name="Google Shape;716;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pic>
        <p:nvPicPr>
          <p:cNvPr descr="A picture containing clock&#10;&#10;Description automatically generated" id="722" name="Google Shape;722;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3" name="Google Shape;723;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4" name="Google Shape;724;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5" name="Google Shape;725;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6" name="Google Shape;726;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727" name="Google Shape;727;p64"/>
          <p:cNvSpPr txBox="1"/>
          <p:nvPr/>
        </p:nvSpPr>
        <p:spPr>
          <a:xfrm>
            <a:off x="1897734" y="249476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pot</a:t>
            </a:r>
            <a:endParaRPr b="0" i="0" sz="1400" u="none" cap="none" strike="noStrike">
              <a:solidFill>
                <a:srgbClr val="000000"/>
              </a:solidFill>
              <a:latin typeface="Century Gothic"/>
              <a:ea typeface="Century Gothic"/>
              <a:cs typeface="Century Gothic"/>
              <a:sym typeface="Century Gothic"/>
            </a:endParaRPr>
          </a:p>
        </p:txBody>
      </p:sp>
      <p:sp>
        <p:nvSpPr>
          <p:cNvPr id="728" name="Google Shape;728;p64"/>
          <p:cNvSpPr txBox="1"/>
          <p:nvPr/>
        </p:nvSpPr>
        <p:spPr>
          <a:xfrm>
            <a:off x="6906327" y="249476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got</a:t>
            </a:r>
            <a:endParaRPr b="0" i="0" sz="1400" u="none" cap="none" strike="noStrike">
              <a:solidFill>
                <a:srgbClr val="000000"/>
              </a:solidFill>
              <a:latin typeface="Century Gothic"/>
              <a:ea typeface="Century Gothic"/>
              <a:cs typeface="Century Gothic"/>
              <a:sym typeface="Century Gothic"/>
            </a:endParaRPr>
          </a:p>
        </p:txBody>
      </p:sp>
      <p:sp>
        <p:nvSpPr>
          <p:cNvPr id="729" name="Google Shape;729;p64"/>
          <p:cNvSpPr txBox="1"/>
          <p:nvPr/>
        </p:nvSpPr>
        <p:spPr>
          <a:xfrm>
            <a:off x="1897734" y="410269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cot</a:t>
            </a:r>
            <a:endParaRPr b="0" i="0" sz="1400" u="none" cap="none" strike="noStrike">
              <a:solidFill>
                <a:srgbClr val="000000"/>
              </a:solidFill>
              <a:latin typeface="Century Gothic"/>
              <a:ea typeface="Century Gothic"/>
              <a:cs typeface="Century Gothic"/>
              <a:sym typeface="Century Gothic"/>
            </a:endParaRPr>
          </a:p>
        </p:txBody>
      </p:sp>
      <p:sp>
        <p:nvSpPr>
          <p:cNvPr id="730" name="Google Shape;730;p64"/>
          <p:cNvSpPr txBox="1"/>
          <p:nvPr/>
        </p:nvSpPr>
        <p:spPr>
          <a:xfrm>
            <a:off x="6906327" y="409191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fox</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pic>
        <p:nvPicPr>
          <p:cNvPr descr="A picture containing clock&#10;&#10;Description automatically generated" id="736" name="Google Shape;736;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7" name="Google Shape;737;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8" name="Google Shape;738;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9" name="Google Shape;739;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0" name="Google Shape;740;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a:t>
            </a:r>
            <a:endParaRPr b="0" i="0" sz="1400" u="none" cap="none" strike="noStrike">
              <a:solidFill>
                <a:srgbClr val="000000"/>
              </a:solidFill>
              <a:latin typeface="Century Gothic"/>
              <a:ea typeface="Century Gothic"/>
              <a:cs typeface="Century Gothic"/>
              <a:sym typeface="Century Gothic"/>
            </a:endParaRPr>
          </a:p>
        </p:txBody>
      </p:sp>
      <p:sp>
        <p:nvSpPr>
          <p:cNvPr id="741" name="Google Shape;741;p51"/>
          <p:cNvSpPr txBox="1"/>
          <p:nvPr/>
        </p:nvSpPr>
        <p:spPr>
          <a:xfrm>
            <a:off x="1560912" y="1654456"/>
            <a:ext cx="82314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The boy opened the door.</a:t>
            </a:r>
            <a:endParaRPr b="0" i="0" sz="4800" u="none" cap="none" strike="noStrike">
              <a:solidFill>
                <a:schemeClr val="accent1"/>
              </a:solidFill>
              <a:latin typeface="Arial"/>
              <a:ea typeface="Arial"/>
              <a:cs typeface="Arial"/>
              <a:sym typeface="Arial"/>
            </a:endParaRPr>
          </a:p>
        </p:txBody>
      </p:sp>
      <p:sp>
        <p:nvSpPr>
          <p:cNvPr id="742" name="Google Shape;742;p51"/>
          <p:cNvSpPr txBox="1"/>
          <p:nvPr/>
        </p:nvSpPr>
        <p:spPr>
          <a:xfrm>
            <a:off x="1560912" y="2694804"/>
            <a:ext cx="104580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2"/>
                </a:solidFill>
                <a:latin typeface="Century Gothic"/>
                <a:ea typeface="Century Gothic"/>
                <a:cs typeface="Century Gothic"/>
                <a:sym typeface="Century Gothic"/>
              </a:rPr>
              <a:t>A bus honks its horn.</a:t>
            </a:r>
            <a:endParaRPr b="0" i="0" sz="4800" u="none" cap="none" strike="noStrike">
              <a:solidFill>
                <a:schemeClr val="accent2"/>
              </a:solidFill>
              <a:latin typeface="Arial"/>
              <a:ea typeface="Arial"/>
              <a:cs typeface="Arial"/>
              <a:sym typeface="Arial"/>
            </a:endParaRPr>
          </a:p>
        </p:txBody>
      </p:sp>
      <p:sp>
        <p:nvSpPr>
          <p:cNvPr id="743" name="Google Shape;743;p51"/>
          <p:cNvSpPr txBox="1"/>
          <p:nvPr/>
        </p:nvSpPr>
        <p:spPr>
          <a:xfrm>
            <a:off x="2432649" y="4173204"/>
            <a:ext cx="6400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Find</a:t>
            </a:r>
            <a:r>
              <a:rPr b="0" i="0" lang="en-US" sz="3200" u="none" cap="none" strike="noStrike">
                <a:solidFill>
                  <a:srgbClr val="000000"/>
                </a:solidFill>
                <a:latin typeface="Century Gothic"/>
                <a:ea typeface="Century Gothic"/>
                <a:cs typeface="Century Gothic"/>
                <a:sym typeface="Century Gothic"/>
              </a:rPr>
              <a:t> the noun, verb and capital letter at the beginning of the sentences</a:t>
            </a:r>
            <a:r>
              <a:rPr b="0"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pic>
        <p:nvPicPr>
          <p:cNvPr descr="A picture containing drawing, lamp&#10;&#10;Description automatically generated" id="749" name="Google Shape;749;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50" name="Google Shape;750;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51" name="Google Shape;751;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52" name="Google Shape;752;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53" name="Google Shape;753;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54" name="Google Shape;754;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pic>
        <p:nvPicPr>
          <p:cNvPr descr="A picture containing clock&#10;&#10;Description automatically generated" id="760" name="Google Shape;760;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1" name="Google Shape;761;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2" name="Google Shape;762;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3" name="Google Shape;763;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4" name="Google Shape;764;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65" name="Google Shape;765;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a:t>
            </a:r>
            <a:endParaRPr b="0" i="0" sz="1400" u="none" cap="none" strike="noStrike">
              <a:solidFill>
                <a:srgbClr val="000000"/>
              </a:solidFill>
              <a:latin typeface="Century Gothic"/>
              <a:ea typeface="Century Gothic"/>
              <a:cs typeface="Century Gothic"/>
              <a:sym typeface="Century Gothic"/>
            </a:endParaRPr>
          </a:p>
        </p:txBody>
      </p:sp>
      <p:pic>
        <p:nvPicPr>
          <p:cNvPr id="766" name="Google Shape;766;p53"/>
          <p:cNvPicPr preferRelativeResize="0"/>
          <p:nvPr/>
        </p:nvPicPr>
        <p:blipFill rotWithShape="1">
          <a:blip r:embed="rId6">
            <a:alphaModFix/>
          </a:blip>
          <a:srcRect b="0" l="0" r="0" t="0"/>
          <a:stretch/>
        </p:blipFill>
        <p:spPr>
          <a:xfrm>
            <a:off x="3005158" y="1310948"/>
            <a:ext cx="5345434" cy="44271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67" name="Google Shape;767;p53"/>
          <p:cNvSpPr txBox="1"/>
          <p:nvPr/>
        </p:nvSpPr>
        <p:spPr>
          <a:xfrm>
            <a:off x="409891" y="2229325"/>
            <a:ext cx="23010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mop</a:t>
            </a:r>
            <a:endParaRPr b="0" i="0" sz="4800" u="none" cap="none" strike="noStrike">
              <a:solidFill>
                <a:srgbClr val="000000"/>
              </a:solidFill>
              <a:latin typeface="Century Gothic"/>
              <a:ea typeface="Century Gothic"/>
              <a:cs typeface="Century Gothic"/>
              <a:sym typeface="Century Gothic"/>
            </a:endParaRPr>
          </a:p>
        </p:txBody>
      </p:sp>
      <p:sp>
        <p:nvSpPr>
          <p:cNvPr id="768" name="Google Shape;768;p53"/>
          <p:cNvSpPr txBox="1"/>
          <p:nvPr/>
        </p:nvSpPr>
        <p:spPr>
          <a:xfrm>
            <a:off x="408875" y="3797652"/>
            <a:ext cx="23010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rope</a:t>
            </a:r>
            <a:endParaRPr b="0" i="0" sz="4800" u="none" cap="none" strike="noStrike">
              <a:solidFill>
                <a:srgbClr val="000000"/>
              </a:solidFill>
              <a:latin typeface="Century Gothic"/>
              <a:ea typeface="Century Gothic"/>
              <a:cs typeface="Century Gothic"/>
              <a:sym typeface="Century Gothic"/>
            </a:endParaRPr>
          </a:p>
        </p:txBody>
      </p:sp>
      <p:sp>
        <p:nvSpPr>
          <p:cNvPr id="769" name="Google Shape;769;p53"/>
          <p:cNvSpPr txBox="1"/>
          <p:nvPr/>
        </p:nvSpPr>
        <p:spPr>
          <a:xfrm>
            <a:off x="8644850" y="2085475"/>
            <a:ext cx="3397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a:t>
            </a:r>
            <a:r>
              <a:rPr lang="en-US" sz="3200">
                <a:solidFill>
                  <a:schemeClr val="dk1"/>
                </a:solidFill>
                <a:latin typeface="Century Gothic"/>
                <a:ea typeface="Century Gothic"/>
                <a:cs typeface="Century Gothic"/>
                <a:sym typeface="Century Gothic"/>
              </a:rPr>
              <a:t>2</a:t>
            </a:r>
            <a:r>
              <a:rPr b="0" i="0" lang="en-US" sz="3200" u="none" cap="none" strike="noStrike">
                <a:solidFill>
                  <a:schemeClr val="dk1"/>
                </a:solidFill>
                <a:latin typeface="Century Gothic"/>
                <a:ea typeface="Century Gothic"/>
                <a:cs typeface="Century Gothic"/>
                <a:sym typeface="Century Gothic"/>
              </a:rPr>
              <a:t>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pic>
        <p:nvPicPr>
          <p:cNvPr descr="A picture containing clock&#10;&#10;Description automatically generated" id="775" name="Google Shape;775;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6" name="Google Shape;776;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7" name="Google Shape;777;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8" name="Google Shape;778;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9" name="Google Shape;779;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80" name="Google Shape;780;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23</a:t>
            </a:r>
            <a:endParaRPr b="0" i="0" sz="1400" u="none" cap="none" strike="noStrike">
              <a:solidFill>
                <a:srgbClr val="000000"/>
              </a:solidFill>
              <a:latin typeface="Century Gothic"/>
              <a:ea typeface="Century Gothic"/>
              <a:cs typeface="Century Gothic"/>
              <a:sym typeface="Century Gothic"/>
            </a:endParaRPr>
          </a:p>
        </p:txBody>
      </p:sp>
      <p:sp>
        <p:nvSpPr>
          <p:cNvPr id="781" name="Google Shape;781;p54"/>
          <p:cNvSpPr txBox="1"/>
          <p:nvPr/>
        </p:nvSpPr>
        <p:spPr>
          <a:xfrm>
            <a:off x="8361376" y="1905150"/>
            <a:ext cx="31278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23 in your Student Interactive. We will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“On the Run.”</a:t>
            </a:r>
            <a:endParaRPr b="0" i="0" sz="3200" u="none" cap="none" strike="noStrike">
              <a:solidFill>
                <a:schemeClr val="dk1"/>
              </a:solidFill>
              <a:latin typeface="Century Gothic"/>
              <a:ea typeface="Century Gothic"/>
              <a:cs typeface="Century Gothic"/>
              <a:sym typeface="Century Gothic"/>
            </a:endParaRPr>
          </a:p>
        </p:txBody>
      </p:sp>
      <p:sp>
        <p:nvSpPr>
          <p:cNvPr id="782" name="Google Shape;782;p54"/>
          <p:cNvSpPr txBox="1"/>
          <p:nvPr/>
        </p:nvSpPr>
        <p:spPr>
          <a:xfrm>
            <a:off x="677819" y="1787976"/>
            <a:ext cx="1838329" cy="31700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we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look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here</a:t>
            </a:r>
            <a:endParaRPr b="0" i="0" sz="1400" u="none" cap="none" strike="noStrike">
              <a:solidFill>
                <a:srgbClr val="000000"/>
              </a:solidFill>
              <a:latin typeface="Arial"/>
              <a:ea typeface="Arial"/>
              <a:cs typeface="Arial"/>
              <a:sym typeface="Arial"/>
            </a:endParaRPr>
          </a:p>
        </p:txBody>
      </p:sp>
      <p:pic>
        <p:nvPicPr>
          <p:cNvPr id="783" name="Google Shape;783;p54"/>
          <p:cNvPicPr preferRelativeResize="0"/>
          <p:nvPr/>
        </p:nvPicPr>
        <p:blipFill rotWithShape="1">
          <a:blip r:embed="rId6">
            <a:alphaModFix/>
          </a:blip>
          <a:srcRect b="0" l="0" r="0" t="0"/>
          <a:stretch/>
        </p:blipFill>
        <p:spPr>
          <a:xfrm>
            <a:off x="2780805" y="1467002"/>
            <a:ext cx="4972306" cy="41150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descr="A picture containing clock&#10;&#10;Description automatically generated" id="789" name="Google Shape;789;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0" name="Google Shape;790;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1" name="Google Shape;791;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2" name="Google Shape;792;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3" name="Google Shape;793;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94" name="Google Shape;794;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24, 25</a:t>
            </a:r>
            <a:endParaRPr b="0" i="0" sz="1400" u="none" cap="none" strike="noStrike">
              <a:solidFill>
                <a:srgbClr val="000000"/>
              </a:solidFill>
              <a:latin typeface="Century Gothic"/>
              <a:ea typeface="Century Gothic"/>
              <a:cs typeface="Century Gothic"/>
              <a:sym typeface="Century Gothic"/>
            </a:endParaRPr>
          </a:p>
        </p:txBody>
      </p:sp>
      <p:grpSp>
        <p:nvGrpSpPr>
          <p:cNvPr id="795" name="Google Shape;795;p55"/>
          <p:cNvGrpSpPr/>
          <p:nvPr/>
        </p:nvGrpSpPr>
        <p:grpSpPr>
          <a:xfrm>
            <a:off x="563956" y="1371494"/>
            <a:ext cx="9957312" cy="4115012"/>
            <a:chOff x="-3415230" y="1371493"/>
            <a:chExt cx="9957312" cy="4115012"/>
          </a:xfrm>
        </p:grpSpPr>
        <p:pic>
          <p:nvPicPr>
            <p:cNvPr id="796" name="Google Shape;796;p55"/>
            <p:cNvPicPr preferRelativeResize="0"/>
            <p:nvPr/>
          </p:nvPicPr>
          <p:blipFill rotWithShape="1">
            <a:blip r:embed="rId6">
              <a:alphaModFix/>
            </a:blip>
            <a:srcRect b="0" l="0" r="0" t="0"/>
            <a:stretch/>
          </p:blipFill>
          <p:spPr>
            <a:xfrm>
              <a:off x="-3415230" y="1371494"/>
              <a:ext cx="4978656" cy="41150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97" name="Google Shape;797;p55"/>
            <p:cNvPicPr preferRelativeResize="0"/>
            <p:nvPr/>
          </p:nvPicPr>
          <p:blipFill rotWithShape="1">
            <a:blip r:embed="rId7">
              <a:alphaModFix/>
            </a:blip>
            <a:srcRect b="0" l="0" r="0" t="0"/>
            <a:stretch/>
          </p:blipFill>
          <p:spPr>
            <a:xfrm>
              <a:off x="1563426" y="1371493"/>
              <a:ext cx="4978656" cy="41150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pic>
        <p:nvPicPr>
          <p:cNvPr descr="A picture containing clock&#10;&#10;Description automatically generated" id="803" name="Google Shape;803;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4" name="Google Shape;804;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5" name="Google Shape;805;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6" name="Google Shape;806;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7" name="Google Shape;807;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Find Important Details</a:t>
            </a:r>
            <a:endParaRPr b="0" i="0" sz="1400" u="none" cap="none" strike="noStrike">
              <a:solidFill>
                <a:srgbClr val="000000"/>
              </a:solidFill>
              <a:latin typeface="Century Gothic"/>
              <a:ea typeface="Century Gothic"/>
              <a:cs typeface="Century Gothic"/>
              <a:sym typeface="Century Gothic"/>
            </a:endParaRPr>
          </a:p>
        </p:txBody>
      </p:sp>
      <p:sp>
        <p:nvSpPr>
          <p:cNvPr id="808" name="Google Shape;808;p56"/>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31</a:t>
            </a:r>
            <a:endParaRPr b="0" i="0" sz="1400" u="none" cap="none" strike="noStrike">
              <a:solidFill>
                <a:srgbClr val="000000"/>
              </a:solidFill>
              <a:latin typeface="Century Gothic"/>
              <a:ea typeface="Century Gothic"/>
              <a:cs typeface="Century Gothic"/>
              <a:sym typeface="Century Gothic"/>
            </a:endParaRPr>
          </a:p>
        </p:txBody>
      </p:sp>
      <p:sp>
        <p:nvSpPr>
          <p:cNvPr id="809" name="Google Shape;809;p56"/>
          <p:cNvSpPr txBox="1"/>
          <p:nvPr/>
        </p:nvSpPr>
        <p:spPr>
          <a:xfrm>
            <a:off x="8195325"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31 in your Student Interactive.</a:t>
            </a:r>
            <a:endParaRPr b="0" i="0" sz="3200" u="none" cap="none" strike="noStrike">
              <a:solidFill>
                <a:srgbClr val="000000"/>
              </a:solidFill>
              <a:latin typeface="Arial"/>
              <a:ea typeface="Arial"/>
              <a:cs typeface="Arial"/>
              <a:sym typeface="Arial"/>
            </a:endParaRPr>
          </a:p>
        </p:txBody>
      </p:sp>
      <p:pic>
        <p:nvPicPr>
          <p:cNvPr id="810" name="Google Shape;810;p56"/>
          <p:cNvPicPr preferRelativeResize="0"/>
          <p:nvPr/>
        </p:nvPicPr>
        <p:blipFill rotWithShape="1">
          <a:blip r:embed="rId6">
            <a:alphaModFix/>
          </a:blip>
          <a:srcRect b="0" l="0" r="0" t="0"/>
          <a:stretch/>
        </p:blipFill>
        <p:spPr>
          <a:xfrm>
            <a:off x="1624032" y="1218829"/>
            <a:ext cx="6159029" cy="50463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pic>
        <p:nvPicPr>
          <p:cNvPr descr="A picture containing clock&#10;&#10;Description automatically generated" id="816" name="Google Shape;816;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7" name="Google Shape;817;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8" name="Google Shape;818;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9" name="Google Shape;819;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0" name="Google Shape;820;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Find Important Details</a:t>
            </a:r>
            <a:endParaRPr b="0" i="0" sz="4000" u="none" cap="none" strike="noStrike">
              <a:solidFill>
                <a:srgbClr val="000000"/>
              </a:solidFill>
              <a:latin typeface="Century Gothic"/>
              <a:ea typeface="Century Gothic"/>
              <a:cs typeface="Century Gothic"/>
              <a:sym typeface="Century Gothic"/>
            </a:endParaRPr>
          </a:p>
        </p:txBody>
      </p:sp>
      <p:sp>
        <p:nvSpPr>
          <p:cNvPr id="821" name="Google Shape;821;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37</a:t>
            </a:r>
            <a:endParaRPr b="0" i="0" sz="1400" u="none" cap="none" strike="noStrike">
              <a:solidFill>
                <a:srgbClr val="000000"/>
              </a:solidFill>
              <a:latin typeface="Century Gothic"/>
              <a:ea typeface="Century Gothic"/>
              <a:cs typeface="Century Gothic"/>
              <a:sym typeface="Century Gothic"/>
            </a:endParaRPr>
          </a:p>
        </p:txBody>
      </p:sp>
      <p:sp>
        <p:nvSpPr>
          <p:cNvPr id="822" name="Google Shape;822;p57"/>
          <p:cNvSpPr txBox="1"/>
          <p:nvPr/>
        </p:nvSpPr>
        <p:spPr>
          <a:xfrm>
            <a:off x="8244600"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37 in your Student Interactive.</a:t>
            </a:r>
            <a:endParaRPr b="0" i="0" sz="3200" u="none" cap="none" strike="noStrike">
              <a:solidFill>
                <a:srgbClr val="000000"/>
              </a:solidFill>
              <a:latin typeface="Arial"/>
              <a:ea typeface="Arial"/>
              <a:cs typeface="Arial"/>
              <a:sym typeface="Arial"/>
            </a:endParaRPr>
          </a:p>
        </p:txBody>
      </p:sp>
      <p:pic>
        <p:nvPicPr>
          <p:cNvPr id="823" name="Google Shape;823;p57"/>
          <p:cNvPicPr preferRelativeResize="0"/>
          <p:nvPr/>
        </p:nvPicPr>
        <p:blipFill rotWithShape="1">
          <a:blip r:embed="rId6">
            <a:alphaModFix/>
          </a:blip>
          <a:srcRect b="0" l="0" r="0" t="0"/>
          <a:stretch/>
        </p:blipFill>
        <p:spPr>
          <a:xfrm>
            <a:off x="1844129" y="1410223"/>
            <a:ext cx="5998796" cy="49541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pic>
        <p:nvPicPr>
          <p:cNvPr descr="A picture containing clock&#10;&#10;Description automatically generated" id="829" name="Google Shape;829;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0" name="Google Shape;830;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1" name="Google Shape;831;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2" name="Google Shape;832;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3" name="Google Shape;833;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Find Important Details</a:t>
            </a:r>
            <a:endParaRPr b="0" i="0" sz="1400" u="none" cap="none" strike="noStrike">
              <a:solidFill>
                <a:srgbClr val="000000"/>
              </a:solidFill>
              <a:latin typeface="Century Gothic"/>
              <a:ea typeface="Century Gothic"/>
              <a:cs typeface="Century Gothic"/>
              <a:sym typeface="Century Gothic"/>
            </a:endParaRPr>
          </a:p>
        </p:txBody>
      </p:sp>
      <p:sp>
        <p:nvSpPr>
          <p:cNvPr id="834" name="Google Shape;834;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a:t>
            </a:r>
            <a:endParaRPr b="0" i="0" sz="1400" u="none" cap="none" strike="noStrike">
              <a:solidFill>
                <a:srgbClr val="000000"/>
              </a:solidFill>
              <a:latin typeface="Century Gothic"/>
              <a:ea typeface="Century Gothic"/>
              <a:cs typeface="Century Gothic"/>
              <a:sym typeface="Century Gothic"/>
            </a:endParaRPr>
          </a:p>
        </p:txBody>
      </p:sp>
      <p:sp>
        <p:nvSpPr>
          <p:cNvPr id="835" name="Google Shape;835;p61"/>
          <p:cNvSpPr txBox="1"/>
          <p:nvPr/>
        </p:nvSpPr>
        <p:spPr>
          <a:xfrm>
            <a:off x="7227636" y="2260572"/>
            <a:ext cx="449909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836" name="Google Shape;836;p61"/>
          <p:cNvPicPr preferRelativeResize="0"/>
          <p:nvPr/>
        </p:nvPicPr>
        <p:blipFill rotWithShape="1">
          <a:blip r:embed="rId6">
            <a:alphaModFix/>
          </a:blip>
          <a:srcRect b="0" l="0" r="0" t="0"/>
          <a:stretch/>
        </p:blipFill>
        <p:spPr>
          <a:xfrm>
            <a:off x="865215" y="1298645"/>
            <a:ext cx="5950249" cy="490554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A picture containing drawing, lamp&#10;&#10;Description automatically generated" id="143" name="Google Shape;143;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44" name="Google Shape;144;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45" name="Google Shape;145;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46" name="Google Shape;146;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47" name="Google Shape;147;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48" name="Google Shape;148;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pic>
        <p:nvPicPr>
          <p:cNvPr descr="A picture containing clock&#10;&#10;Description automatically generated" id="842" name="Google Shape;842;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3" name="Google Shape;843;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4" name="Google Shape;844;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5" name="Google Shape;845;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6" name="Google Shape;846;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847" name="Google Shape;847;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50</a:t>
            </a:r>
            <a:endParaRPr b="0" i="0" sz="1400" u="none" cap="none" strike="noStrike">
              <a:solidFill>
                <a:srgbClr val="000000"/>
              </a:solidFill>
              <a:latin typeface="Century Gothic"/>
              <a:ea typeface="Century Gothic"/>
              <a:cs typeface="Century Gothic"/>
              <a:sym typeface="Century Gothic"/>
            </a:endParaRPr>
          </a:p>
        </p:txBody>
      </p:sp>
      <p:sp>
        <p:nvSpPr>
          <p:cNvPr id="848" name="Google Shape;848;p62"/>
          <p:cNvSpPr txBox="1"/>
          <p:nvPr/>
        </p:nvSpPr>
        <p:spPr>
          <a:xfrm>
            <a:off x="8299369" y="2545745"/>
            <a:ext cx="44991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50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849" name="Google Shape;849;p62"/>
          <p:cNvPicPr preferRelativeResize="0"/>
          <p:nvPr/>
        </p:nvPicPr>
        <p:blipFill rotWithShape="1">
          <a:blip r:embed="rId6">
            <a:alphaModFix/>
          </a:blip>
          <a:srcRect b="0" l="0" r="0" t="0"/>
          <a:stretch/>
        </p:blipFill>
        <p:spPr>
          <a:xfrm>
            <a:off x="1805192" y="1390609"/>
            <a:ext cx="5810524" cy="48135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pic>
        <p:nvPicPr>
          <p:cNvPr descr="A picture containing clock&#10;&#10;Description automatically generated" id="855" name="Google Shape;855;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6" name="Google Shape;856;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7" name="Google Shape;857;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8" name="Google Shape;858;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9" name="Google Shape;859;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60" name="Google Shape;860;p63"/>
          <p:cNvSpPr txBox="1"/>
          <p:nvPr/>
        </p:nvSpPr>
        <p:spPr>
          <a:xfrm>
            <a:off x="995894"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Now you will </a:t>
            </a:r>
            <a:r>
              <a:rPr b="1" i="0" lang="en-US" sz="3200" u="none" cap="none" strike="noStrike">
                <a:solidFill>
                  <a:schemeClr val="dk1"/>
                </a:solidFill>
                <a:latin typeface="Century Gothic"/>
                <a:ea typeface="Century Gothic"/>
                <a:cs typeface="Century Gothic"/>
                <a:sym typeface="Century Gothic"/>
              </a:rPr>
              <a:t>begin</a:t>
            </a:r>
            <a:r>
              <a:rPr b="0" i="0" lang="en-US" sz="3200" u="none" cap="none" strike="noStrike">
                <a:solidFill>
                  <a:schemeClr val="dk1"/>
                </a:solidFill>
                <a:latin typeface="Century Gothic"/>
                <a:ea typeface="Century Gothic"/>
                <a:cs typeface="Century Gothic"/>
                <a:sym typeface="Century Gothic"/>
              </a:rPr>
              <a:t> writing your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861" name="Google Shape;861;p63"/>
          <p:cNvSpPr txBox="1"/>
          <p:nvPr/>
        </p:nvSpPr>
        <p:spPr>
          <a:xfrm>
            <a:off x="1032628" y="3841131"/>
            <a:ext cx="7127208"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ideas and some of the events you will write about with the class.</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62" name="Google Shape;862;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pic>
        <p:nvPicPr>
          <p:cNvPr descr="A picture containing clock&#10;&#10;Description automatically generated" id="868" name="Google Shape;868;p7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9" name="Google Shape;869;p7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0" name="Google Shape;870;p7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1" name="Google Shape;871;p7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2" name="Google Shape;872;p7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73" name="Google Shape;873;p73"/>
          <p:cNvSpPr txBox="1"/>
          <p:nvPr/>
        </p:nvSpPr>
        <p:spPr>
          <a:xfrm>
            <a:off x="1897734" y="249476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find</a:t>
            </a:r>
            <a:endParaRPr b="0" i="0" sz="1400" u="none" cap="none" strike="noStrike">
              <a:solidFill>
                <a:srgbClr val="000000"/>
              </a:solidFill>
              <a:latin typeface="Century Gothic"/>
              <a:ea typeface="Century Gothic"/>
              <a:cs typeface="Century Gothic"/>
              <a:sym typeface="Century Gothic"/>
            </a:endParaRPr>
          </a:p>
        </p:txBody>
      </p:sp>
      <p:sp>
        <p:nvSpPr>
          <p:cNvPr id="874" name="Google Shape;874;p73"/>
          <p:cNvSpPr txBox="1"/>
          <p:nvPr/>
        </p:nvSpPr>
        <p:spPr>
          <a:xfrm>
            <a:off x="6906327" y="249476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again</a:t>
            </a:r>
            <a:endParaRPr b="0" i="0" sz="1400" u="none" cap="none" strike="noStrike">
              <a:solidFill>
                <a:srgbClr val="000000"/>
              </a:solidFill>
              <a:latin typeface="Century Gothic"/>
              <a:ea typeface="Century Gothic"/>
              <a:cs typeface="Century Gothic"/>
              <a:sym typeface="Century Gothic"/>
            </a:endParaRPr>
          </a:p>
        </p:txBody>
      </p:sp>
      <p:sp>
        <p:nvSpPr>
          <p:cNvPr id="875" name="Google Shape;875;p73"/>
          <p:cNvSpPr txBox="1"/>
          <p:nvPr/>
        </p:nvSpPr>
        <p:spPr>
          <a:xfrm>
            <a:off x="4495801" y="426444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over</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pic>
        <p:nvPicPr>
          <p:cNvPr descr="A picture containing clock&#10;&#10;Description automatically generated" id="881" name="Google Shape;881;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2" name="Google Shape;882;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3" name="Google Shape;883;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4" name="Google Shape;884;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5" name="Google Shape;885;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86" name="Google Shape;886;p65"/>
          <p:cNvSpPr txBox="1"/>
          <p:nvPr/>
        </p:nvSpPr>
        <p:spPr>
          <a:xfrm>
            <a:off x="7313750" y="2397750"/>
            <a:ext cx="47055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87" name="Google Shape;887;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48</a:t>
            </a:r>
            <a:endParaRPr b="0" i="0" sz="1400" u="none" cap="none" strike="noStrike">
              <a:solidFill>
                <a:srgbClr val="000000"/>
              </a:solidFill>
              <a:latin typeface="Century Gothic"/>
              <a:ea typeface="Century Gothic"/>
              <a:cs typeface="Century Gothic"/>
              <a:sym typeface="Century Gothic"/>
            </a:endParaRPr>
          </a:p>
        </p:txBody>
      </p:sp>
      <p:pic>
        <p:nvPicPr>
          <p:cNvPr id="888" name="Google Shape;888;p65"/>
          <p:cNvPicPr preferRelativeResize="0"/>
          <p:nvPr/>
        </p:nvPicPr>
        <p:blipFill rotWithShape="1">
          <a:blip r:embed="rId6">
            <a:alphaModFix/>
          </a:blip>
          <a:srcRect b="0" l="0" r="0" t="0"/>
          <a:stretch/>
        </p:blipFill>
        <p:spPr>
          <a:xfrm>
            <a:off x="983408" y="1460651"/>
            <a:ext cx="5714144" cy="47435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pic>
        <p:nvPicPr>
          <p:cNvPr descr="A picture containing drawing, lamp&#10;&#10;Description automatically generated" id="893" name="Google Shape;893;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94" name="Google Shape;894;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95" name="Google Shape;895;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96" name="Google Shape;896;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97" name="Google Shape;897;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98" name="Google Shape;898;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pic>
        <p:nvPicPr>
          <p:cNvPr descr="A picture containing clock&#10;&#10;Description automatically generated" id="904" name="Google Shape;904;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05" name="Google Shape;905;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06" name="Google Shape;906;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7" name="Google Shape;907;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08" name="Google Shape;908;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09" name="Google Shape;909;p67"/>
          <p:cNvSpPr txBox="1"/>
          <p:nvPr/>
        </p:nvSpPr>
        <p:spPr>
          <a:xfrm>
            <a:off x="928397" y="1636728"/>
            <a:ext cx="77670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The bird is loud.</a:t>
            </a:r>
            <a:endParaRPr b="0" i="0" sz="4400" u="none" cap="none" strike="noStrike">
              <a:solidFill>
                <a:srgbClr val="000000"/>
              </a:solidFill>
              <a:latin typeface="Century Gothic"/>
              <a:ea typeface="Century Gothic"/>
              <a:cs typeface="Century Gothic"/>
              <a:sym typeface="Century Gothic"/>
            </a:endParaRPr>
          </a:p>
        </p:txBody>
      </p:sp>
      <p:sp>
        <p:nvSpPr>
          <p:cNvPr id="910" name="Google Shape;910;p67"/>
          <p:cNvSpPr txBox="1"/>
          <p:nvPr/>
        </p:nvSpPr>
        <p:spPr>
          <a:xfrm>
            <a:off x="928401" y="2699691"/>
            <a:ext cx="77670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We went to the pond.</a:t>
            </a:r>
            <a:endParaRPr b="0" i="0" sz="4400" u="none" cap="none" strike="noStrike">
              <a:solidFill>
                <a:srgbClr val="000000"/>
              </a:solidFill>
              <a:latin typeface="Century Gothic"/>
              <a:ea typeface="Century Gothic"/>
              <a:cs typeface="Century Gothic"/>
              <a:sym typeface="Century Gothic"/>
            </a:endParaRPr>
          </a:p>
        </p:txBody>
      </p:sp>
      <p:sp>
        <p:nvSpPr>
          <p:cNvPr id="911" name="Google Shape;911;p67"/>
          <p:cNvSpPr txBox="1"/>
          <p:nvPr/>
        </p:nvSpPr>
        <p:spPr>
          <a:xfrm>
            <a:off x="928402" y="3762655"/>
            <a:ext cx="77670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The girls played in the sand.</a:t>
            </a:r>
            <a:endParaRPr b="0" i="0" sz="4400" u="none" cap="none" strike="noStrike">
              <a:solidFill>
                <a:srgbClr val="000000"/>
              </a:solidFill>
              <a:latin typeface="Century Gothic"/>
              <a:ea typeface="Century Gothic"/>
              <a:cs typeface="Century Gothic"/>
              <a:sym typeface="Century Gothic"/>
            </a:endParaRPr>
          </a:p>
        </p:txBody>
      </p:sp>
      <p:sp>
        <p:nvSpPr>
          <p:cNvPr id="912" name="Google Shape;912;p67"/>
          <p:cNvSpPr txBox="1"/>
          <p:nvPr/>
        </p:nvSpPr>
        <p:spPr>
          <a:xfrm>
            <a:off x="9194643" y="1980932"/>
            <a:ext cx="2425858" cy="20621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How</a:t>
            </a:r>
            <a:r>
              <a:rPr b="0" i="0" lang="en-US" sz="3200" u="none" cap="none" strike="noStrike">
                <a:solidFill>
                  <a:srgbClr val="000000"/>
                </a:solidFill>
                <a:latin typeface="Century Gothic"/>
                <a:ea typeface="Century Gothic"/>
                <a:cs typeface="Century Gothic"/>
                <a:sym typeface="Century Gothic"/>
              </a:rPr>
              <a:t> many words are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in each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sentence</a:t>
            </a:r>
            <a:r>
              <a:rPr b="0" i="0" lang="en-US" sz="32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913" name="Google Shape;913;p67"/>
          <p:cNvSpPr txBox="1"/>
          <p:nvPr/>
        </p:nvSpPr>
        <p:spPr>
          <a:xfrm>
            <a:off x="928397" y="4825618"/>
            <a:ext cx="77670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My bike is blue and red.</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pic>
        <p:nvPicPr>
          <p:cNvPr descr="A picture containing clock&#10;&#10;Description automatically generated" id="919" name="Google Shape;919;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20" name="Google Shape;920;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21" name="Google Shape;921;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2" name="Google Shape;922;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23" name="Google Shape;923;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24" name="Google Shape;924;p68"/>
          <p:cNvSpPr txBox="1"/>
          <p:nvPr/>
        </p:nvSpPr>
        <p:spPr>
          <a:xfrm>
            <a:off x="2071014" y="2367188"/>
            <a:ext cx="1831200" cy="212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o_e</a:t>
            </a:r>
            <a:endParaRPr b="0" i="0" sz="6600" u="none" cap="none" strike="noStrike">
              <a:solidFill>
                <a:schemeClr val="dk1"/>
              </a:solidFill>
              <a:latin typeface="Century Gothic"/>
              <a:ea typeface="Century Gothic"/>
              <a:cs typeface="Century Gothic"/>
              <a:sym typeface="Century Gothic"/>
            </a:endParaRPr>
          </a:p>
        </p:txBody>
      </p:sp>
      <p:sp>
        <p:nvSpPr>
          <p:cNvPr id="925" name="Google Shape;925;p68"/>
          <p:cNvSpPr txBox="1"/>
          <p:nvPr/>
        </p:nvSpPr>
        <p:spPr>
          <a:xfrm>
            <a:off x="7088396" y="1954869"/>
            <a:ext cx="2997300" cy="314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mop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on</a:t>
            </a:r>
            <a:endParaRPr b="0" i="0" sz="6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spoke</a:t>
            </a:r>
            <a:endParaRPr b="0" i="0" sz="6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pic>
        <p:nvPicPr>
          <p:cNvPr descr="A picture containing clock&#10;&#10;Description automatically generated" id="931" name="Google Shape;931;p8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32" name="Google Shape;932;p83"/>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33" name="Google Shape;933;p8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4" name="Google Shape;934;p8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35" name="Google Shape;935;p83"/>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36" name="Google Shape;936;p8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26, 27</a:t>
            </a:r>
            <a:endParaRPr b="0" i="0" sz="1400" u="none" cap="none" strike="noStrike">
              <a:solidFill>
                <a:srgbClr val="000000"/>
              </a:solidFill>
              <a:latin typeface="Century Gothic"/>
              <a:ea typeface="Century Gothic"/>
              <a:cs typeface="Century Gothic"/>
              <a:sym typeface="Century Gothic"/>
            </a:endParaRPr>
          </a:p>
        </p:txBody>
      </p:sp>
      <p:sp>
        <p:nvSpPr>
          <p:cNvPr id="937" name="Google Shape;937;p83"/>
          <p:cNvSpPr txBox="1"/>
          <p:nvPr/>
        </p:nvSpPr>
        <p:spPr>
          <a:xfrm>
            <a:off x="9504300" y="2185463"/>
            <a:ext cx="26877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26, 27 in your Student Interactive and </a:t>
            </a:r>
            <a:r>
              <a:rPr b="1" i="0" lang="en-US" sz="2800" u="none" cap="none" strike="noStrike">
                <a:solidFill>
                  <a:schemeClr val="dk1"/>
                </a:solidFill>
                <a:latin typeface="Century Gothic"/>
                <a:ea typeface="Century Gothic"/>
                <a:cs typeface="Century Gothic"/>
                <a:sym typeface="Century Gothic"/>
              </a:rPr>
              <a:t>complete </a:t>
            </a:r>
            <a:r>
              <a:rPr b="0" i="0" lang="en-US" sz="2800" u="none" cap="none" strike="noStrike">
                <a:solidFill>
                  <a:schemeClr val="dk1"/>
                </a:solidFill>
                <a:latin typeface="Century Gothic"/>
                <a:ea typeface="Century Gothic"/>
                <a:cs typeface="Century Gothic"/>
                <a:sym typeface="Century Gothic"/>
              </a:rPr>
              <a:t>the activity.</a:t>
            </a:r>
            <a:endParaRPr b="0" i="0" sz="2800" u="none" cap="none" strike="noStrike">
              <a:solidFill>
                <a:schemeClr val="dk1"/>
              </a:solidFill>
              <a:latin typeface="Century Gothic"/>
              <a:ea typeface="Century Gothic"/>
              <a:cs typeface="Century Gothic"/>
              <a:sym typeface="Century Gothic"/>
            </a:endParaRPr>
          </a:p>
        </p:txBody>
      </p:sp>
      <p:pic>
        <p:nvPicPr>
          <p:cNvPr id="938" name="Google Shape;938;p83"/>
          <p:cNvPicPr preferRelativeResize="0"/>
          <p:nvPr/>
        </p:nvPicPr>
        <p:blipFill rotWithShape="1">
          <a:blip r:embed="rId6">
            <a:alphaModFix/>
          </a:blip>
          <a:srcRect b="0" l="0" r="0" t="0"/>
          <a:stretch/>
        </p:blipFill>
        <p:spPr>
          <a:xfrm>
            <a:off x="5019947" y="1881010"/>
            <a:ext cx="4225341" cy="34566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39" name="Google Shape;939;p83"/>
          <p:cNvPicPr preferRelativeResize="0"/>
          <p:nvPr/>
        </p:nvPicPr>
        <p:blipFill rotWithShape="1">
          <a:blip r:embed="rId7">
            <a:alphaModFix/>
          </a:blip>
          <a:srcRect b="524" l="0" r="0" t="524"/>
          <a:stretch/>
        </p:blipFill>
        <p:spPr>
          <a:xfrm>
            <a:off x="443774" y="1881011"/>
            <a:ext cx="4225342" cy="34566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pic>
        <p:nvPicPr>
          <p:cNvPr descr="A picture containing clock&#10;&#10;Description automatically generated" id="945" name="Google Shape;945;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6" name="Google Shape;946;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7" name="Google Shape;947;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8" name="Google Shape;948;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9" name="Google Shape;949;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950" name="Google Shape;950;p6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find</a:t>
            </a:r>
            <a:endParaRPr b="0" i="0" sz="1400" u="none" cap="none" strike="noStrike">
              <a:solidFill>
                <a:srgbClr val="000000"/>
              </a:solidFill>
              <a:latin typeface="Century Gothic"/>
              <a:ea typeface="Century Gothic"/>
              <a:cs typeface="Century Gothic"/>
              <a:sym typeface="Century Gothic"/>
            </a:endParaRPr>
          </a:p>
        </p:txBody>
      </p:sp>
      <p:sp>
        <p:nvSpPr>
          <p:cNvPr id="951" name="Google Shape;951;p69"/>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over</a:t>
            </a:r>
            <a:endParaRPr b="0" i="0" sz="1400" u="none" cap="none" strike="noStrike">
              <a:solidFill>
                <a:srgbClr val="000000"/>
              </a:solidFill>
              <a:latin typeface="Century Gothic"/>
              <a:ea typeface="Century Gothic"/>
              <a:cs typeface="Century Gothic"/>
              <a:sym typeface="Century Gothic"/>
            </a:endParaRPr>
          </a:p>
        </p:txBody>
      </p:sp>
      <p:sp>
        <p:nvSpPr>
          <p:cNvPr id="952" name="Google Shape;952;p69"/>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again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pic>
        <p:nvPicPr>
          <p:cNvPr descr="A picture containing clock&#10;&#10;Description automatically generated" id="958" name="Google Shape;958;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9" name="Google Shape;959;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0" name="Google Shape;960;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1" name="Google Shape;961;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2" name="Google Shape;962;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63" name="Google Shape;963;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a:t>
            </a:r>
            <a:endParaRPr b="0" i="0" sz="1400" u="none" cap="none" strike="noStrike">
              <a:solidFill>
                <a:srgbClr val="000000"/>
              </a:solidFill>
              <a:latin typeface="Century Gothic"/>
              <a:ea typeface="Century Gothic"/>
              <a:cs typeface="Century Gothic"/>
              <a:sym typeface="Century Gothic"/>
            </a:endParaRPr>
          </a:p>
        </p:txBody>
      </p:sp>
      <p:pic>
        <p:nvPicPr>
          <p:cNvPr id="964" name="Google Shape;964;p70"/>
          <p:cNvPicPr preferRelativeResize="0"/>
          <p:nvPr/>
        </p:nvPicPr>
        <p:blipFill rotWithShape="1">
          <a:blip r:embed="rId6">
            <a:alphaModFix/>
          </a:blip>
          <a:srcRect b="0" l="0" r="0" t="0"/>
          <a:stretch/>
        </p:blipFill>
        <p:spPr>
          <a:xfrm>
            <a:off x="1425630" y="1196661"/>
            <a:ext cx="6268296" cy="51677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65" name="Google Shape;965;p70"/>
          <p:cNvSpPr txBox="1"/>
          <p:nvPr/>
        </p:nvSpPr>
        <p:spPr>
          <a:xfrm>
            <a:off x="8067821" y="2010823"/>
            <a:ext cx="34620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Turn to p</a:t>
            </a:r>
            <a:r>
              <a:rPr lang="en-US" sz="3200">
                <a:latin typeface="Century Gothic"/>
                <a:ea typeface="Century Gothic"/>
                <a:cs typeface="Century Gothic"/>
                <a:sym typeface="Century Gothic"/>
              </a:rPr>
              <a:t>age</a:t>
            </a:r>
            <a:r>
              <a:rPr b="0" i="0" lang="en-US" sz="3200" u="none" cap="none" strike="noStrike">
                <a:solidFill>
                  <a:srgbClr val="000000"/>
                </a:solidFill>
                <a:latin typeface="Century Gothic"/>
                <a:ea typeface="Century Gothic"/>
                <a:cs typeface="Century Gothic"/>
                <a:sym typeface="Century Gothic"/>
              </a:rPr>
              <a:t> 44 in your Student Interactive.  </a:t>
            </a:r>
            <a:r>
              <a:rPr b="1" i="0" lang="en-US" sz="3200" u="none" cap="none" strike="noStrike">
                <a:solidFill>
                  <a:srgbClr val="000000"/>
                </a:solidFill>
                <a:latin typeface="Century Gothic"/>
                <a:ea typeface="Century Gothic"/>
                <a:cs typeface="Century Gothic"/>
                <a:sym typeface="Century Gothic"/>
              </a:rPr>
              <a:t>Talk</a:t>
            </a:r>
            <a:r>
              <a:rPr b="0" i="0" lang="en-US" sz="3200" u="none" cap="none" strike="noStrike">
                <a:solidFill>
                  <a:srgbClr val="000000"/>
                </a:solidFill>
                <a:latin typeface="Century Gothic"/>
                <a:ea typeface="Century Gothic"/>
                <a:cs typeface="Century Gothic"/>
                <a:sym typeface="Century Gothic"/>
              </a:rPr>
              <a:t> to your partner about what happens at the car museum.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descr="A picture containing clock&#10;&#10;Description automatically generated" id="154" name="Google Shape;154;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55" name="Google Shape;155;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56" name="Google Shape;156;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7" name="Google Shape;157;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58" name="Google Shape;158;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59" name="Google Shape;159;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60" name="Google Shape;160;p7"/>
          <p:cNvPicPr preferRelativeResize="0"/>
          <p:nvPr/>
        </p:nvPicPr>
        <p:blipFill rotWithShape="1">
          <a:blip r:embed="rId6">
            <a:alphaModFix/>
          </a:blip>
          <a:srcRect b="0" l="0" r="0" t="0"/>
          <a:stretch/>
        </p:blipFill>
        <p:spPr>
          <a:xfrm>
            <a:off x="1613181" y="1304400"/>
            <a:ext cx="7858861" cy="44402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pic>
        <p:nvPicPr>
          <p:cNvPr descr="A picture containing clock&#10;&#10;Description automatically generated" id="971" name="Google Shape;971;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2" name="Google Shape;972;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3" name="Google Shape;973;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4" name="Google Shape;974;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5" name="Google Shape;975;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76" name="Google Shape;976;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a:t>
            </a:r>
            <a:endParaRPr b="0" i="0" sz="1400" u="none" cap="none" strike="noStrike">
              <a:solidFill>
                <a:srgbClr val="000000"/>
              </a:solidFill>
              <a:latin typeface="Century Gothic"/>
              <a:ea typeface="Century Gothic"/>
              <a:cs typeface="Century Gothic"/>
              <a:sym typeface="Century Gothic"/>
            </a:endParaRPr>
          </a:p>
        </p:txBody>
      </p:sp>
      <p:pic>
        <p:nvPicPr>
          <p:cNvPr id="977" name="Google Shape;977;p91"/>
          <p:cNvPicPr preferRelativeResize="0"/>
          <p:nvPr/>
        </p:nvPicPr>
        <p:blipFill rotWithShape="1">
          <a:blip r:embed="rId6">
            <a:alphaModFix/>
          </a:blip>
          <a:srcRect b="0" l="0" r="0" t="0"/>
          <a:stretch/>
        </p:blipFill>
        <p:spPr>
          <a:xfrm>
            <a:off x="559943" y="1363680"/>
            <a:ext cx="5742661" cy="470518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78" name="Google Shape;978;p91"/>
          <p:cNvPicPr preferRelativeResize="0"/>
          <p:nvPr/>
        </p:nvPicPr>
        <p:blipFill rotWithShape="1">
          <a:blip r:embed="rId7">
            <a:alphaModFix/>
          </a:blip>
          <a:srcRect b="0" l="0" r="0" t="0"/>
          <a:stretch/>
        </p:blipFill>
        <p:spPr>
          <a:xfrm>
            <a:off x="7114136" y="1536635"/>
            <a:ext cx="2571882" cy="723937"/>
          </a:xfrm>
          <a:prstGeom prst="rect">
            <a:avLst/>
          </a:prstGeom>
          <a:noFill/>
          <a:ln>
            <a:noFill/>
          </a:ln>
        </p:spPr>
      </p:pic>
      <p:sp>
        <p:nvSpPr>
          <p:cNvPr id="979" name="Google Shape;979;p91"/>
          <p:cNvSpPr txBox="1"/>
          <p:nvPr/>
        </p:nvSpPr>
        <p:spPr>
          <a:xfrm>
            <a:off x="7114120" y="2260572"/>
            <a:ext cx="4220989"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Why</a:t>
            </a:r>
            <a:r>
              <a:rPr b="0" i="0" lang="en-US" sz="3200" u="none" cap="none" strike="noStrike">
                <a:solidFill>
                  <a:srgbClr val="000000"/>
                </a:solidFill>
                <a:latin typeface="Century Gothic"/>
                <a:ea typeface="Century Gothic"/>
                <a:cs typeface="Century Gothic"/>
                <a:sym typeface="Century Gothic"/>
              </a:rPr>
              <a:t> is it important to make inventions better</a:t>
            </a:r>
            <a:r>
              <a:rPr b="0" i="0" lang="en-US" sz="3200" u="none" cap="none" strike="noStrike">
                <a:solidFill>
                  <a:srgbClr val="000000"/>
                </a:solidFill>
                <a:latin typeface="Arial"/>
                <a:ea typeface="Arial"/>
                <a:cs typeface="Arial"/>
                <a:sym typeface="Arial"/>
              </a:rPr>
              <a:t>? </a:t>
            </a:r>
            <a:r>
              <a:rPr b="0" i="0" lang="en-US" sz="32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Draw or write </a:t>
            </a:r>
            <a:r>
              <a:rPr b="0" i="0" lang="en-US" sz="3200" u="none" cap="none" strike="noStrike">
                <a:solidFill>
                  <a:srgbClr val="000000"/>
                </a:solidFill>
                <a:latin typeface="Century Gothic"/>
                <a:ea typeface="Century Gothic"/>
                <a:cs typeface="Century Gothic"/>
                <a:sym typeface="Century Gothic"/>
              </a:rPr>
              <a:t>your response.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pic>
        <p:nvPicPr>
          <p:cNvPr descr="A picture containing clock&#10;&#10;Description automatically generated" id="985" name="Google Shape;985;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6" name="Google Shape;986;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87" name="Google Shape;987;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88" name="Google Shape;988;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9" name="Google Shape;989;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990" name="Google Shape;990;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51</a:t>
            </a:r>
            <a:endParaRPr b="0" i="0" sz="1400" u="none" cap="none" strike="noStrike">
              <a:solidFill>
                <a:srgbClr val="000000"/>
              </a:solidFill>
              <a:latin typeface="Century Gothic"/>
              <a:ea typeface="Century Gothic"/>
              <a:cs typeface="Century Gothic"/>
              <a:sym typeface="Century Gothic"/>
            </a:endParaRPr>
          </a:p>
        </p:txBody>
      </p:sp>
      <p:sp>
        <p:nvSpPr>
          <p:cNvPr id="991" name="Google Shape;991;p72"/>
          <p:cNvSpPr txBox="1"/>
          <p:nvPr/>
        </p:nvSpPr>
        <p:spPr>
          <a:xfrm>
            <a:off x="7848600" y="2310083"/>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51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92" name="Google Shape;992;p72"/>
          <p:cNvPicPr preferRelativeResize="0"/>
          <p:nvPr/>
        </p:nvPicPr>
        <p:blipFill rotWithShape="1">
          <a:blip r:embed="rId6">
            <a:alphaModFix/>
          </a:blip>
          <a:srcRect b="0" l="0" r="0" t="0"/>
          <a:stretch/>
        </p:blipFill>
        <p:spPr>
          <a:xfrm>
            <a:off x="1239488" y="1159009"/>
            <a:ext cx="6207825" cy="50927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pic>
        <p:nvPicPr>
          <p:cNvPr descr="A picture containing clock&#10;&#10;Description automatically generated" id="998" name="Google Shape;998;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99" name="Google Shape;999;p8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0" name="Google Shape;1000;p8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01" name="Google Shape;1001;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2" name="Google Shape;1002;p8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003" name="Google Shape;1003;p88"/>
          <p:cNvSpPr txBox="1"/>
          <p:nvPr/>
        </p:nvSpPr>
        <p:spPr>
          <a:xfrm>
            <a:off x="819040" y="1794144"/>
            <a:ext cx="10151400" cy="34170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The </a:t>
            </a:r>
            <a:r>
              <a:rPr b="1" i="0" lang="en-US" sz="3600" u="none" cap="none" strike="noStrike">
                <a:solidFill>
                  <a:srgbClr val="000000"/>
                </a:solidFill>
                <a:latin typeface="Century Gothic"/>
                <a:ea typeface="Century Gothic"/>
                <a:cs typeface="Century Gothic"/>
                <a:sym typeface="Century Gothic"/>
              </a:rPr>
              <a:t>mop</a:t>
            </a:r>
            <a:r>
              <a:rPr b="0" i="0" lang="en-US" sz="3600" u="none" cap="none" strike="noStrike">
                <a:solidFill>
                  <a:srgbClr val="000000"/>
                </a:solidFill>
                <a:latin typeface="Century Gothic"/>
                <a:ea typeface="Century Gothic"/>
                <a:cs typeface="Century Gothic"/>
                <a:sym typeface="Century Gothic"/>
              </a:rPr>
              <a:t> is in the corner.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The clown had a </a:t>
            </a:r>
            <a:r>
              <a:rPr b="1" i="0" lang="en-US" sz="3600" u="none" cap="none" strike="noStrike">
                <a:solidFill>
                  <a:srgbClr val="000000"/>
                </a:solidFill>
                <a:latin typeface="Century Gothic"/>
                <a:ea typeface="Century Gothic"/>
                <a:cs typeface="Century Gothic"/>
                <a:sym typeface="Century Gothic"/>
              </a:rPr>
              <a:t>dot</a:t>
            </a:r>
            <a:r>
              <a:rPr b="0" i="0" lang="en-US" sz="3600" u="none" cap="none" strike="noStrike">
                <a:solidFill>
                  <a:srgbClr val="000000"/>
                </a:solidFill>
                <a:latin typeface="Century Gothic"/>
                <a:ea typeface="Century Gothic"/>
                <a:cs typeface="Century Gothic"/>
                <a:sym typeface="Century Gothic"/>
              </a:rPr>
              <a:t> on his tie.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Turn the book </a:t>
            </a:r>
            <a:r>
              <a:rPr b="1" i="0" lang="en-US" sz="3600" u="none" cap="none" strike="noStrike">
                <a:solidFill>
                  <a:srgbClr val="000000"/>
                </a:solidFill>
                <a:latin typeface="Century Gothic"/>
                <a:ea typeface="Century Gothic"/>
                <a:cs typeface="Century Gothic"/>
                <a:sym typeface="Century Gothic"/>
              </a:rPr>
              <a:t>over</a:t>
            </a:r>
            <a:r>
              <a:rPr b="0" i="0" lang="en-US" sz="3600" u="none" cap="none" strike="noStrike">
                <a:solidFill>
                  <a:srgbClr val="000000"/>
                </a:solidFill>
                <a:latin typeface="Century Gothic"/>
                <a:ea typeface="Century Gothic"/>
                <a:cs typeface="Century Gothic"/>
                <a:sym typeface="Century Gothic"/>
              </a:rPr>
              <a:t> to see the title.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I </a:t>
            </a:r>
            <a:r>
              <a:rPr b="1" i="0" lang="en-US" sz="3600" u="none" cap="none" strike="noStrike">
                <a:solidFill>
                  <a:srgbClr val="000000"/>
                </a:solidFill>
                <a:latin typeface="Century Gothic"/>
                <a:ea typeface="Century Gothic"/>
                <a:cs typeface="Century Gothic"/>
                <a:sym typeface="Century Gothic"/>
              </a:rPr>
              <a:t>hop</a:t>
            </a:r>
            <a:r>
              <a:rPr b="0" i="0" lang="en-US" sz="3600" u="none" cap="none" strike="noStrike">
                <a:solidFill>
                  <a:srgbClr val="000000"/>
                </a:solidFill>
                <a:latin typeface="Century Gothic"/>
                <a:ea typeface="Century Gothic"/>
                <a:cs typeface="Century Gothic"/>
                <a:sym typeface="Century Gothic"/>
              </a:rPr>
              <a:t> when I play jump rope.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Put the old toys in the </a:t>
            </a:r>
            <a:r>
              <a:rPr b="1" i="0" lang="en-US" sz="3600" u="none" cap="none" strike="noStrike">
                <a:solidFill>
                  <a:srgbClr val="000000"/>
                </a:solidFill>
                <a:latin typeface="Century Gothic"/>
                <a:ea typeface="Century Gothic"/>
                <a:cs typeface="Century Gothic"/>
                <a:sym typeface="Century Gothic"/>
              </a:rPr>
              <a:t>box</a:t>
            </a:r>
            <a:r>
              <a:rPr b="0" i="0" lang="en-US" sz="36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I need to </a:t>
            </a:r>
            <a:r>
              <a:rPr b="1" i="0" lang="en-US" sz="3600" u="none" cap="none" strike="noStrike">
                <a:solidFill>
                  <a:srgbClr val="000000"/>
                </a:solidFill>
                <a:latin typeface="Century Gothic"/>
                <a:ea typeface="Century Gothic"/>
                <a:cs typeface="Century Gothic"/>
                <a:sym typeface="Century Gothic"/>
              </a:rPr>
              <a:t>find</a:t>
            </a:r>
            <a:r>
              <a:rPr b="0" i="0" lang="en-US" sz="3600" u="none" cap="none" strike="noStrike">
                <a:solidFill>
                  <a:srgbClr val="000000"/>
                </a:solidFill>
                <a:latin typeface="Century Gothic"/>
                <a:ea typeface="Century Gothic"/>
                <a:cs typeface="Century Gothic"/>
                <a:sym typeface="Century Gothic"/>
              </a:rPr>
              <a:t> my missing sock.</a:t>
            </a:r>
            <a:endParaRPr b="0" i="0" sz="3600" u="none" cap="none" strike="noStrike">
              <a:solidFill>
                <a:schemeClr val="dk1"/>
              </a:solidFill>
              <a:latin typeface="Century Gothic"/>
              <a:ea typeface="Century Gothic"/>
              <a:cs typeface="Century Gothic"/>
              <a:sym typeface="Century Gothic"/>
            </a:endParaRPr>
          </a:p>
        </p:txBody>
      </p:sp>
      <p:sp>
        <p:nvSpPr>
          <p:cNvPr id="1004" name="Google Shape;1004;p88"/>
          <p:cNvSpPr/>
          <p:nvPr/>
        </p:nvSpPr>
        <p:spPr>
          <a:xfrm>
            <a:off x="7017045" y="1826833"/>
            <a:ext cx="1137108" cy="49353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5" name="Google Shape;1005;p88"/>
          <p:cNvSpPr/>
          <p:nvPr/>
        </p:nvSpPr>
        <p:spPr>
          <a:xfrm>
            <a:off x="8154153" y="2474238"/>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6" name="Google Shape;1006;p88"/>
          <p:cNvSpPr/>
          <p:nvPr/>
        </p:nvSpPr>
        <p:spPr>
          <a:xfrm>
            <a:off x="9249425" y="2891606"/>
            <a:ext cx="1137108" cy="54919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7" name="Google Shape;1007;p88"/>
          <p:cNvSpPr/>
          <p:nvPr/>
        </p:nvSpPr>
        <p:spPr>
          <a:xfrm>
            <a:off x="7950333" y="3504307"/>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8" name="Google Shape;1008;p88"/>
          <p:cNvSpPr/>
          <p:nvPr/>
        </p:nvSpPr>
        <p:spPr>
          <a:xfrm>
            <a:off x="7392554" y="4049262"/>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9" name="Google Shape;1009;p88"/>
          <p:cNvSpPr/>
          <p:nvPr/>
        </p:nvSpPr>
        <p:spPr>
          <a:xfrm>
            <a:off x="8276133" y="4629832"/>
            <a:ext cx="918510" cy="500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pic>
        <p:nvPicPr>
          <p:cNvPr descr="A picture containing clock&#10;&#10;Description automatically generated" id="1015" name="Google Shape;1015;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16" name="Google Shape;1016;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17" name="Google Shape;1017;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18" name="Google Shape;1018;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19" name="Google Shape;1019;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20" name="Google Shape;1020;p74"/>
          <p:cNvSpPr txBox="1"/>
          <p:nvPr/>
        </p:nvSpPr>
        <p:spPr>
          <a:xfrm>
            <a:off x="1138746" y="1148396"/>
            <a:ext cx="11053254"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Two children play in the park.</a:t>
            </a:r>
            <a:endParaRPr b="0" i="0" sz="4800" u="none" cap="none" strike="noStrike">
              <a:solidFill>
                <a:schemeClr val="accent1"/>
              </a:solidFill>
              <a:latin typeface="Arial"/>
              <a:ea typeface="Arial"/>
              <a:cs typeface="Arial"/>
              <a:sym typeface="Arial"/>
            </a:endParaRPr>
          </a:p>
        </p:txBody>
      </p:sp>
      <p:sp>
        <p:nvSpPr>
          <p:cNvPr id="1021" name="Google Shape;1021;p74"/>
          <p:cNvSpPr txBox="1"/>
          <p:nvPr/>
        </p:nvSpPr>
        <p:spPr>
          <a:xfrm>
            <a:off x="1825372" y="2113331"/>
            <a:ext cx="9047400" cy="4217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rgbClr val="000000"/>
                </a:solidFill>
                <a:latin typeface="Century Gothic"/>
                <a:ea typeface="Century Gothic"/>
                <a:cs typeface="Century Gothic"/>
                <a:sym typeface="Century Gothic"/>
              </a:rPr>
              <a:t>Which words are the naming part and the action part</a:t>
            </a:r>
            <a:r>
              <a:rPr b="0" i="0" lang="en-US" sz="36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3600" u="none" cap="none" strike="noStrike">
              <a:solidFill>
                <a:srgbClr val="000000"/>
              </a:solidFill>
              <a:latin typeface="Arial"/>
              <a:ea typeface="Arial"/>
              <a:cs typeface="Arial"/>
              <a:sym typeface="Arial"/>
            </a:endParaRPr>
          </a:p>
          <a:p>
            <a:pPr indent="-742950" lvl="0" marL="742950" marR="0" rtl="0" algn="l">
              <a:lnSpc>
                <a:spcPct val="100000"/>
              </a:lnSpc>
              <a:spcBef>
                <a:spcPts val="0"/>
              </a:spcBef>
              <a:spcAft>
                <a:spcPts val="0"/>
              </a:spcAft>
              <a:buClr>
                <a:srgbClr val="000000"/>
              </a:buClr>
              <a:buSzPts val="40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Two, park</a:t>
            </a:r>
            <a:endParaRPr b="0" i="0" sz="1400" u="none" cap="none" strike="noStrike">
              <a:solidFill>
                <a:srgbClr val="000000"/>
              </a:solidFill>
              <a:latin typeface="Arial"/>
              <a:ea typeface="Arial"/>
              <a:cs typeface="Arial"/>
              <a:sym typeface="Arial"/>
            </a:endParaRPr>
          </a:p>
          <a:p>
            <a:pPr indent="-742950" lvl="0" marL="742950" marR="0" rtl="0" algn="l">
              <a:lnSpc>
                <a:spcPct val="100000"/>
              </a:lnSpc>
              <a:spcBef>
                <a:spcPts val="0"/>
              </a:spcBef>
              <a:spcAft>
                <a:spcPts val="0"/>
              </a:spcAft>
              <a:buClr>
                <a:srgbClr val="000000"/>
              </a:buClr>
              <a:buSzPts val="40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play, Two</a:t>
            </a:r>
            <a:endParaRPr b="0" i="0" sz="1400" u="none" cap="none" strike="noStrike">
              <a:solidFill>
                <a:srgbClr val="000000"/>
              </a:solidFill>
              <a:latin typeface="Arial"/>
              <a:ea typeface="Arial"/>
              <a:cs typeface="Arial"/>
              <a:sym typeface="Arial"/>
            </a:endParaRPr>
          </a:p>
          <a:p>
            <a:pPr indent="-742950" lvl="0" marL="742950" marR="0" rtl="0" algn="l">
              <a:lnSpc>
                <a:spcPct val="100000"/>
              </a:lnSpc>
              <a:spcBef>
                <a:spcPts val="0"/>
              </a:spcBef>
              <a:spcAft>
                <a:spcPts val="0"/>
              </a:spcAft>
              <a:buClr>
                <a:srgbClr val="000000"/>
              </a:buClr>
              <a:buSzPts val="40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children, play</a:t>
            </a:r>
            <a:endParaRPr b="0" i="0" sz="1400" u="none" cap="none" strike="noStrike">
              <a:solidFill>
                <a:srgbClr val="000000"/>
              </a:solidFill>
              <a:latin typeface="Arial"/>
              <a:ea typeface="Arial"/>
              <a:cs typeface="Arial"/>
              <a:sym typeface="Arial"/>
            </a:endParaRPr>
          </a:p>
          <a:p>
            <a:pPr indent="-742950" lvl="0" marL="742950" marR="0" rtl="0" algn="l">
              <a:lnSpc>
                <a:spcPct val="100000"/>
              </a:lnSpc>
              <a:spcBef>
                <a:spcPts val="0"/>
              </a:spcBef>
              <a:spcAft>
                <a:spcPts val="0"/>
              </a:spcAft>
              <a:buClr>
                <a:srgbClr val="000000"/>
              </a:buClr>
              <a:buSzPts val="40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children, park</a:t>
            </a:r>
            <a:endParaRPr b="0" i="0" sz="36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28" name="Google Shape;1028;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29" name="Google Shape;1029;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4: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30" name="Google Shape;1030;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31" name="Google Shape;1031;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32" name="Google Shape;1032;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33" name="Google Shape;1033;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descr="A picture containing clock&#10;&#10;Description automatically generated" id="166" name="Google Shape;166;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67" name="Google Shape;167;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68" name="Google Shape;168;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9" name="Google Shape;169;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70" name="Google Shape;170;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71" name="Google Shape;171;p8"/>
          <p:cNvSpPr txBox="1"/>
          <p:nvPr/>
        </p:nvSpPr>
        <p:spPr>
          <a:xfrm>
            <a:off x="1832630" y="135212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a:t>
            </a:r>
            <a:endParaRPr b="0" i="0" sz="1400" u="none" cap="none" strike="noStrike">
              <a:solidFill>
                <a:srgbClr val="000000"/>
              </a:solidFill>
              <a:latin typeface="Century Gothic"/>
              <a:ea typeface="Century Gothic"/>
              <a:cs typeface="Century Gothic"/>
              <a:sym typeface="Century Gothic"/>
            </a:endParaRPr>
          </a:p>
        </p:txBody>
      </p:sp>
      <p:sp>
        <p:nvSpPr>
          <p:cNvPr id="172" name="Google Shape;172;p8"/>
          <p:cNvSpPr txBox="1"/>
          <p:nvPr/>
        </p:nvSpPr>
        <p:spPr>
          <a:xfrm>
            <a:off x="6467621" y="130667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 e</a:t>
            </a:r>
            <a:endParaRPr b="0" i="0" sz="1400" u="none" cap="none" strike="noStrike">
              <a:solidFill>
                <a:srgbClr val="000000"/>
              </a:solidFill>
              <a:latin typeface="Century Gothic"/>
              <a:ea typeface="Century Gothic"/>
              <a:cs typeface="Century Gothic"/>
              <a:sym typeface="Century Gothic"/>
            </a:endParaRPr>
          </a:p>
        </p:txBody>
      </p:sp>
      <p:pic>
        <p:nvPicPr>
          <p:cNvPr id="173" name="Google Shape;173;p8"/>
          <p:cNvPicPr preferRelativeResize="0"/>
          <p:nvPr/>
        </p:nvPicPr>
        <p:blipFill rotWithShape="1">
          <a:blip r:embed="rId6">
            <a:alphaModFix/>
          </a:blip>
          <a:srcRect b="0" l="0" r="0" t="0"/>
          <a:stretch/>
        </p:blipFill>
        <p:spPr>
          <a:xfrm>
            <a:off x="2122332" y="2613131"/>
            <a:ext cx="2829227" cy="39593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74" name="Google Shape;174;p8"/>
          <p:cNvPicPr preferRelativeResize="0"/>
          <p:nvPr/>
        </p:nvPicPr>
        <p:blipFill rotWithShape="1">
          <a:blip r:embed="rId7">
            <a:alphaModFix/>
          </a:blip>
          <a:srcRect b="0" l="0" r="0" t="0"/>
          <a:stretch/>
        </p:blipFill>
        <p:spPr>
          <a:xfrm>
            <a:off x="6653207" y="2613706"/>
            <a:ext cx="2829227" cy="39942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descr="A picture containing clock&#10;&#10;Description automatically generated" id="180" name="Google Shape;180;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81" name="Google Shape;181;p7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82" name="Google Shape;182;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3" name="Google Shape;183;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84" name="Google Shape;184;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a:t>
            </a:r>
            <a:endParaRPr b="0" i="0" sz="1400" u="none" cap="none" strike="noStrike">
              <a:solidFill>
                <a:srgbClr val="000000"/>
              </a:solidFill>
              <a:latin typeface="Century Gothic"/>
              <a:ea typeface="Century Gothic"/>
              <a:cs typeface="Century Gothic"/>
              <a:sym typeface="Century Gothic"/>
            </a:endParaRPr>
          </a:p>
        </p:txBody>
      </p:sp>
      <p:sp>
        <p:nvSpPr>
          <p:cNvPr id="185" name="Google Shape;185;p75"/>
          <p:cNvSpPr txBox="1"/>
          <p:nvPr/>
        </p:nvSpPr>
        <p:spPr>
          <a:xfrm>
            <a:off x="7095693" y="2765335"/>
            <a:ext cx="4197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17 in your Student Interactive.</a:t>
            </a:r>
            <a:endParaRPr b="0" i="0" sz="1400" u="none" cap="none" strike="noStrike">
              <a:solidFill>
                <a:srgbClr val="000000"/>
              </a:solidFill>
              <a:latin typeface="Arial"/>
              <a:ea typeface="Arial"/>
              <a:cs typeface="Arial"/>
              <a:sym typeface="Arial"/>
            </a:endParaRPr>
          </a:p>
        </p:txBody>
      </p:sp>
      <p:pic>
        <p:nvPicPr>
          <p:cNvPr descr="A picture containing drawing, lamp&#10;&#10;Description automatically generated" id="186" name="Google Shape;186;p7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87" name="Google Shape;187;p75"/>
          <p:cNvPicPr preferRelativeResize="0"/>
          <p:nvPr/>
        </p:nvPicPr>
        <p:blipFill rotWithShape="1">
          <a:blip r:embed="rId6">
            <a:alphaModFix/>
          </a:blip>
          <a:srcRect b="0" l="0" r="0" t="0"/>
          <a:stretch/>
        </p:blipFill>
        <p:spPr>
          <a:xfrm>
            <a:off x="1114987" y="1352679"/>
            <a:ext cx="5604129" cy="45995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